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ен стил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ен стил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ъл стил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4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20.9.2022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20.9.2022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20.9.2022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20.9.2022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20.9.2022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20.9.2022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20.9.2022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20.9.2022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20.9.2022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20.9.2022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20.9.2022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pPr/>
              <a:t>20.9.2022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2.png"/><Relationship Id="rId7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725" y="31631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531812" y="6093296"/>
            <a:ext cx="4040188" cy="639762"/>
          </a:xfrm>
        </p:spPr>
        <p:txBody>
          <a:bodyPr/>
          <a:lstStyle/>
          <a:p>
            <a:r>
              <a:rPr lang="bg-BG" dirty="0" smtClean="0"/>
              <a:t>МИЛЕНА ГОШЕВА НИТОВА</a:t>
            </a:r>
            <a:endParaRPr lang="en-US" dirty="0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-14354" y="5589240"/>
            <a:ext cx="4860032" cy="1124744"/>
          </a:xfrm>
        </p:spPr>
        <p:txBody>
          <a:bodyPr>
            <a:normAutofit/>
          </a:bodyPr>
          <a:lstStyle/>
          <a:p>
            <a:pPr algn="ctr"/>
            <a:r>
              <a:rPr lang="bg-BG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МИЛЕНА ГОШОВА НИТОВА</a:t>
            </a:r>
          </a:p>
          <a:p>
            <a:pPr algn="ctr"/>
            <a:r>
              <a:rPr lang="bg-BG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Старши учител</a:t>
            </a:r>
            <a:endParaRPr lang="en-US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Контейнер за съдържание 10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511900"/>
            <a:ext cx="2916096" cy="39115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9" name="Правоъгълник 8"/>
          <p:cNvSpPr/>
          <p:nvPr/>
        </p:nvSpPr>
        <p:spPr>
          <a:xfrm>
            <a:off x="3491880" y="1511900"/>
            <a:ext cx="513473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 О Р Т Ф О Л И О</a:t>
            </a:r>
            <a:endParaRPr lang="en-US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Правоъгълник 9"/>
          <p:cNvSpPr/>
          <p:nvPr/>
        </p:nvSpPr>
        <p:spPr>
          <a:xfrm>
            <a:off x="4067944" y="2564904"/>
            <a:ext cx="80021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endParaRPr lang="en-US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Правоъгълник 11"/>
          <p:cNvSpPr/>
          <p:nvPr/>
        </p:nvSpPr>
        <p:spPr>
          <a:xfrm>
            <a:off x="0" y="2379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3600" b="1" cap="none" spc="0" dirty="0" smtClean="0">
                <a:ln w="1016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bg-BG" sz="3200" b="1" cap="none" spc="0" dirty="0" smtClean="0">
                <a:ln w="1016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ЕТСКА</a:t>
            </a:r>
            <a:r>
              <a:rPr lang="bg-BG" sz="3600" b="1" cap="none" spc="0" dirty="0" smtClean="0">
                <a:ln w="1016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Г</a:t>
            </a:r>
            <a:r>
              <a:rPr lang="bg-BG" sz="3200" b="1" cap="none" spc="0" dirty="0" smtClean="0">
                <a:ln w="1016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РАДИНА</a:t>
            </a:r>
            <a:r>
              <a:rPr lang="bg-BG" sz="3600" b="1" cap="none" spc="0" dirty="0" smtClean="0">
                <a:ln w="1016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„П</a:t>
            </a:r>
            <a:r>
              <a:rPr lang="bg-BG" sz="3200" b="1" cap="none" spc="0" dirty="0" smtClean="0">
                <a:ln w="1016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ЪРВИ</a:t>
            </a:r>
            <a:r>
              <a:rPr lang="bg-BG" sz="3600" b="1" cap="none" spc="0" dirty="0" smtClean="0">
                <a:ln w="1016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Ю</a:t>
            </a:r>
            <a:r>
              <a:rPr lang="bg-BG" sz="3200" b="1" cap="none" spc="0" dirty="0" smtClean="0">
                <a:ln w="1016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</a:t>
            </a:r>
            <a:r>
              <a:rPr lang="bg-BG" sz="3600" b="1" cap="none" spc="0" dirty="0" smtClean="0">
                <a:ln w="1016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</a:t>
            </a:r>
          </a:p>
          <a:p>
            <a:pPr algn="ctr"/>
            <a:r>
              <a:rPr lang="bg-BG" sz="3200" b="1" cap="none" spc="0" dirty="0" smtClean="0">
                <a:ln w="1016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СЕЛО</a:t>
            </a:r>
            <a:r>
              <a:rPr lang="bg-BG" sz="3600" b="1" cap="none" spc="0" dirty="0" smtClean="0">
                <a:ln w="1016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Г</a:t>
            </a:r>
            <a:r>
              <a:rPr lang="bg-BG" sz="3200" b="1" cap="none" spc="0" dirty="0" smtClean="0">
                <a:ln w="1016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ИГЕН</a:t>
            </a:r>
            <a:endParaRPr lang="en-US" sz="3200" b="1" cap="none" spc="0" dirty="0">
              <a:ln w="1016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222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27583" y="332656"/>
            <a:ext cx="7954055" cy="720080"/>
          </a:xfrm>
        </p:spPr>
        <p:txBody>
          <a:bodyPr>
            <a:normAutofit/>
          </a:bodyPr>
          <a:lstStyle/>
          <a:p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ln cmpd="thickThin">
            <a:solidFill>
              <a:schemeClr val="tx1"/>
            </a:solidFill>
          </a:ln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4581128"/>
            <a:ext cx="1786703" cy="1985732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964061" y="476672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 И Ч Н А   </a:t>
            </a:r>
            <a:r>
              <a:rPr lang="bg-BG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bg-BG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 Ф О Р М А Ц И Я</a:t>
            </a: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65040137"/>
              </p:ext>
            </p:extLst>
          </p:nvPr>
        </p:nvGraphicFramePr>
        <p:xfrm>
          <a:off x="964059" y="1412776"/>
          <a:ext cx="7560842" cy="439248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78042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8042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bg-BG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ИМЕ, ПРЕЗИМЕ, ФАМИЛИЯ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МИЛЕНА ГОШОВА НИТОВА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ДАТА НА РАЖДАНЕ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13.01.1980</a:t>
                      </a:r>
                      <a:r>
                        <a:rPr lang="bg-BG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год.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НАЦИОНАЛНОСТ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БЪЛГАРИЯ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1408"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ПОЛ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ЖЕНА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ОБРАЗОВАТЕЛНА КВАЛИФИКАЦИЯ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БАКАЛАВЪР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село ДЪБОВАН </a:t>
                      </a:r>
                    </a:p>
                    <a:p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ул. СТАРА ПЛАНИНА</a:t>
                      </a:r>
                      <a:r>
                        <a:rPr lang="bg-BG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№12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E-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mail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milena_nitova@abv.bg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МЕСТОРАБОТА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ДГ</a:t>
                      </a:r>
                      <a:r>
                        <a:rPr lang="bg-BG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„ПЪРВИ ЮНИ“ </a:t>
                      </a:r>
                    </a:p>
                    <a:p>
                      <a:r>
                        <a:rPr lang="bg-BG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село ГИГЕН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97728"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УЧИТЕЛСКИ ТРУДОВ СТАЖ </a:t>
                      </a:r>
                    </a:p>
                    <a:p>
                      <a:r>
                        <a:rPr lang="bg-BG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/КЪМ МОМЕНТА/</a:t>
                      </a:r>
                      <a:endParaRPr lang="en-US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16 год.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5050974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971600" y="332656"/>
            <a:ext cx="7715200" cy="720080"/>
          </a:xfrm>
        </p:spPr>
        <p:txBody>
          <a:bodyPr>
            <a:normAutofit/>
          </a:bodyPr>
          <a:lstStyle/>
          <a:p>
            <a:r>
              <a:rPr lang="bg-BG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С Ъ Д Ъ Р Ж А Н И Е:</a:t>
            </a:r>
            <a:endParaRPr lang="en-US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Контейнер за съдържание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4581128"/>
            <a:ext cx="1830711" cy="1977083"/>
          </a:xfrm>
        </p:spPr>
      </p:pic>
      <p:sp>
        <p:nvSpPr>
          <p:cNvPr id="9" name="Текстово поле 8"/>
          <p:cNvSpPr txBox="1"/>
          <p:nvPr/>
        </p:nvSpPr>
        <p:spPr>
          <a:xfrm>
            <a:off x="1115616" y="1340768"/>
            <a:ext cx="7488832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hangingPunct="0"/>
            <a:r>
              <a:rPr lang="de-DE" b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ea typeface="Andale Sans UI" pitchFamily="2"/>
                <a:cs typeface="Tahoma" pitchFamily="2"/>
              </a:rPr>
              <a:t> РАЗДЕЛ 1 </a:t>
            </a:r>
            <a:r>
              <a:rPr lang="de-DE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ea typeface="Andale Sans UI" pitchFamily="2"/>
                <a:cs typeface="Tahoma" pitchFamily="2"/>
              </a:rPr>
              <a:t> - ОБЩИ </a:t>
            </a:r>
            <a:r>
              <a:rPr lang="de-DE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ea typeface="Andale Sans UI" pitchFamily="2"/>
                <a:cs typeface="Tahoma" pitchFamily="2"/>
              </a:rPr>
              <a:t>СВЕДЕНИЯ</a:t>
            </a:r>
            <a:endParaRPr lang="bg-BG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lvl="0" hangingPunct="0"/>
            <a:endParaRPr lang="de-DE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lvl="1" hangingPunct="0"/>
            <a:r>
              <a:rPr lang="de-DE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ea typeface="Andale Sans UI" pitchFamily="2"/>
                <a:cs typeface="Tahoma" pitchFamily="2"/>
              </a:rPr>
              <a:t>- ОБРАЗОВАНИЕ, ДИПЛОМИ</a:t>
            </a:r>
          </a:p>
          <a:p>
            <a:pPr marL="0" lvl="1" hangingPunct="0"/>
            <a:r>
              <a:rPr lang="de-DE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ea typeface="Andale Sans UI" pitchFamily="2"/>
                <a:cs typeface="Tahoma" pitchFamily="2"/>
              </a:rPr>
              <a:t>- КВАЛИФИКАЦИИ</a:t>
            </a:r>
          </a:p>
          <a:p>
            <a:pPr marL="0" lvl="1" hangingPunct="0"/>
            <a:r>
              <a:rPr lang="de-DE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ea typeface="Andale Sans UI" pitchFamily="2"/>
                <a:cs typeface="Tahoma" pitchFamily="2"/>
              </a:rPr>
              <a:t>- ТРУДОВ СТАЖ</a:t>
            </a:r>
          </a:p>
          <a:p>
            <a:pPr marL="0" lvl="1" hangingPunct="0"/>
            <a:endParaRPr lang="de-DE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lvl="0" hangingPunct="0"/>
            <a:r>
              <a:rPr lang="de-DE" b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ea typeface="Andale Sans UI" pitchFamily="2"/>
                <a:cs typeface="Tahoma" pitchFamily="2"/>
              </a:rPr>
              <a:t> РАЗДЕЛ 2 </a:t>
            </a:r>
            <a:r>
              <a:rPr lang="de-DE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ea typeface="Andale Sans UI" pitchFamily="2"/>
                <a:cs typeface="Tahoma" pitchFamily="2"/>
              </a:rPr>
              <a:t> - ПЕДАГОГИЧЕСКИ</a:t>
            </a:r>
            <a:r>
              <a:rPr lang="de-DE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ea typeface="Andale Sans UI" pitchFamily="2"/>
                <a:cs typeface="Tahoma" pitchFamily="2"/>
              </a:rPr>
              <a:t> </a:t>
            </a:r>
            <a:r>
              <a:rPr lang="de-DE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ea typeface="Andale Sans UI" pitchFamily="2"/>
                <a:cs typeface="Tahoma" pitchFamily="2"/>
              </a:rPr>
              <a:t>КОМПЕТЕНТНОСТИ</a:t>
            </a:r>
            <a:endParaRPr lang="bg-BG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lvl="0" hangingPunct="0"/>
            <a:endParaRPr lang="de-DE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lvl="1" hangingPunct="0"/>
            <a:r>
              <a:rPr lang="de-DE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ea typeface="Andale Sans UI" pitchFamily="2"/>
                <a:cs typeface="Tahoma" pitchFamily="2"/>
              </a:rPr>
              <a:t>- ОСНОВНИ ДЕЙНОСТИ И ОТГОВОРНОСТИ</a:t>
            </a:r>
          </a:p>
          <a:p>
            <a:pPr marL="0" lvl="1" hangingPunct="0"/>
            <a:r>
              <a:rPr lang="de-DE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ea typeface="Andale Sans UI" pitchFamily="2"/>
                <a:cs typeface="Tahoma" pitchFamily="2"/>
              </a:rPr>
              <a:t>- ЛИЧНИ И СОЦИАЛНИ УМЕНИЯ И КОМПЕТЕНТНОСТИ</a:t>
            </a:r>
          </a:p>
          <a:p>
            <a:pPr marL="0" lvl="1" hangingPunct="0"/>
            <a:r>
              <a:rPr lang="de-DE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ea typeface="Andale Sans UI" pitchFamily="2"/>
                <a:cs typeface="Tahoma" pitchFamily="2"/>
              </a:rPr>
              <a:t>- ТЕХНИЧЕСКИ УМЕНИЯ И КОМПЕТЕНТНОСТИ</a:t>
            </a:r>
          </a:p>
          <a:p>
            <a:pPr marL="0" lvl="1" hangingPunct="0"/>
            <a:endParaRPr lang="de-DE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lvl="0" hangingPunct="0"/>
            <a:r>
              <a:rPr lang="de-DE" b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ea typeface="Andale Sans UI" pitchFamily="2"/>
                <a:cs typeface="Tahoma" pitchFamily="2"/>
              </a:rPr>
              <a:t> РАЗДЕЛ 3 </a:t>
            </a:r>
            <a:r>
              <a:rPr lang="de-DE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ea typeface="Andale Sans UI" pitchFamily="2"/>
                <a:cs typeface="Tahoma" pitchFamily="2"/>
              </a:rPr>
              <a:t> - ПЕДАГОГИЧЕСКА </a:t>
            </a:r>
            <a:r>
              <a:rPr lang="de-DE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ea typeface="Andale Sans UI" pitchFamily="2"/>
                <a:cs typeface="Tahoma" pitchFamily="2"/>
              </a:rPr>
              <a:t>ДЕЙНОСТ</a:t>
            </a:r>
            <a:endParaRPr lang="bg-BG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lvl="0" hangingPunct="0"/>
            <a:endParaRPr lang="de-DE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Times New Roman" pitchFamily="18"/>
              <a:ea typeface="Andale Sans UI" pitchFamily="2"/>
              <a:cs typeface="Tahoma" pitchFamily="2"/>
            </a:endParaRPr>
          </a:p>
          <a:p>
            <a:pPr marL="0" lvl="1" hangingPunct="0"/>
            <a:r>
              <a:rPr lang="de-DE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ea typeface="Andale Sans UI" pitchFamily="2"/>
                <a:cs typeface="Tahoma" pitchFamily="2"/>
              </a:rPr>
              <a:t>- МОЯТА ПРОФЕСИОНАЛНА ЦЕЛ</a:t>
            </a:r>
          </a:p>
          <a:p>
            <a:pPr marL="0" lvl="1" hangingPunct="0"/>
            <a:r>
              <a:rPr lang="de-DE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ea typeface="Andale Sans UI" pitchFamily="2"/>
                <a:cs typeface="Tahoma" pitchFamily="2"/>
              </a:rPr>
              <a:t>- ПЕДАГОГИЧЕСКА </a:t>
            </a:r>
            <a:r>
              <a:rPr lang="de-DE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ea typeface="Andale Sans UI" pitchFamily="2"/>
                <a:cs typeface="Tahoma" pitchFamily="2"/>
              </a:rPr>
              <a:t>ДЕЙНОСТ</a:t>
            </a:r>
            <a:endParaRPr lang="de-DE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Times New Roman" pitchFamily="18"/>
              <a:ea typeface="Andale Sans UI" pitchFamily="2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274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899592" y="332656"/>
            <a:ext cx="7848872" cy="639762"/>
          </a:xfrm>
        </p:spPr>
        <p:txBody>
          <a:bodyPr/>
          <a:lstStyle/>
          <a:p>
            <a:r>
              <a:rPr lang="bg-BG" dirty="0">
                <a:effectLst>
                  <a:outerShdw dist="17961" dir="2700000">
                    <a:scrgbClr r="0" g="0" b="0"/>
                  </a:outerShdw>
                </a:effectLst>
                <a:latin typeface="Times New Roman" pitchFamily="18"/>
              </a:rPr>
              <a:t> </a:t>
            </a:r>
            <a:r>
              <a:rPr lang="bg-BG" dirty="0" smtClean="0">
                <a:effectLst>
                  <a:outerShdw dist="17961" dir="2700000">
                    <a:scrgbClr r="0" g="0" b="0"/>
                  </a:outerShdw>
                </a:effectLst>
                <a:latin typeface="Times New Roman" pitchFamily="18"/>
              </a:rPr>
              <a:t>                      </a:t>
            </a:r>
            <a:r>
              <a:rPr lang="bg-BG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/>
              </a:rPr>
              <a:t>ОБРАЗОВАНИЕ</a:t>
            </a:r>
            <a:r>
              <a:rPr lang="bg-BG" sz="3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/>
              </a:rPr>
              <a:t>:</a:t>
            </a:r>
            <a:endParaRPr lang="en-US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" name="Контейнер за съдържание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4581128"/>
            <a:ext cx="1686695" cy="1905074"/>
          </a:xfr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68924946"/>
              </p:ext>
            </p:extLst>
          </p:nvPr>
        </p:nvGraphicFramePr>
        <p:xfrm>
          <a:off x="971601" y="1397000"/>
          <a:ext cx="7416822" cy="19202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0162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042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g-BG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ГОДИНИ: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УЧЕБНО ЗАВЕДЕНИЕ: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ОБРАЗОВАТЕЛНА СТЕПЕН: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1997 - 2001 год.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ВТУ „Св.</a:t>
                      </a:r>
                      <a:r>
                        <a:rPr lang="bg-BG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Св. Кирил и Методий“, гр. Плевен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Бакалавър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1994 - 1997 год.</a:t>
                      </a:r>
                      <a:endParaRPr lang="en-US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СОУ „Христо Смирненски“ </a:t>
                      </a:r>
                    </a:p>
                    <a:p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гр. Гулянци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Средно образование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1720" y="3573016"/>
            <a:ext cx="3960440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6690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6135"/>
            <a:ext cx="9144000" cy="6858000"/>
          </a:xfrm>
        </p:spPr>
      </p:pic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2411760" y="764704"/>
            <a:ext cx="4041775" cy="639762"/>
          </a:xfrm>
        </p:spPr>
        <p:txBody>
          <a:bodyPr>
            <a:normAutofit fontScale="92500"/>
          </a:bodyPr>
          <a:lstStyle/>
          <a:p>
            <a:pPr lvl="0"/>
            <a:r>
              <a:rPr lang="bg-BG" dirty="0">
                <a:solidFill>
                  <a:srgbClr val="800000"/>
                </a:solidFill>
                <a:latin typeface="Times New Roman" pitchFamily="18"/>
              </a:rPr>
              <a:t> </a:t>
            </a:r>
            <a:r>
              <a:rPr lang="bg-BG" sz="3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</a:rPr>
              <a:t>КВАЛИФИКАЦИИ:</a:t>
            </a:r>
          </a:p>
          <a:p>
            <a:endParaRPr lang="en-US" dirty="0"/>
          </a:p>
        </p:txBody>
      </p:sp>
      <p:pic>
        <p:nvPicPr>
          <p:cNvPr id="8" name="Контейнер за съдържание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4581128"/>
            <a:ext cx="1705846" cy="1935064"/>
          </a:xfrm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37522876"/>
              </p:ext>
            </p:extLst>
          </p:nvPr>
        </p:nvGraphicFramePr>
        <p:xfrm>
          <a:off x="971600" y="1196752"/>
          <a:ext cx="7344816" cy="16510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204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ГОДИНА: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УЧЕБНО ЗАВЕДЕНИЕ: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ПКС: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2019 год.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ТУ Стара Загора</a:t>
                      </a:r>
                    </a:p>
                    <a:p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ДИКПУ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4 ПКС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2016 год.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ШУ „Епископ Константин Преславски“</a:t>
                      </a:r>
                      <a:r>
                        <a:rPr lang="bg-BG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гр. Шумен</a:t>
                      </a:r>
                      <a:r>
                        <a:rPr lang="bg-BG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ДИКПО, гр. Варна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5  ПКС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1026" name="Picture 2" descr="C:\Users\Desi\Desktop\0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6852" y="3356992"/>
            <a:ext cx="2975068" cy="2625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esi\Desktop\0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356992"/>
            <a:ext cx="2880320" cy="2625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0998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7" y="0"/>
            <a:ext cx="9144000" cy="6858000"/>
          </a:xfrm>
        </p:spPr>
      </p:pic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827584" y="188640"/>
            <a:ext cx="7787208" cy="639762"/>
          </a:xfrm>
        </p:spPr>
        <p:txBody>
          <a:bodyPr>
            <a:noAutofit/>
          </a:bodyPr>
          <a:lstStyle/>
          <a:p>
            <a:r>
              <a:rPr lang="x-none" sz="300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</a:rPr>
              <a:t>ПОВИШАВАНЕ</a:t>
            </a:r>
            <a:r>
              <a:rPr lang="bg-BG" sz="3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</a:rPr>
              <a:t> НА </a:t>
            </a:r>
            <a:r>
              <a:rPr lang="x-none" sz="300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</a:rPr>
              <a:t>КВАЛИФИКАЦИЯТА</a:t>
            </a:r>
            <a:endParaRPr lang="en-US" sz="3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" name="Контейнер за съдържание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4581128"/>
            <a:ext cx="1705846" cy="1977083"/>
          </a:xfrm>
        </p:spPr>
      </p:pic>
      <p:sp>
        <p:nvSpPr>
          <p:cNvPr id="9" name="Текстово поле 8"/>
          <p:cNvSpPr txBox="1"/>
          <p:nvPr/>
        </p:nvSpPr>
        <p:spPr>
          <a:xfrm>
            <a:off x="827584" y="836712"/>
            <a:ext cx="784887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bg-BG" sz="1600" b="1" i="1" dirty="0" smtClean="0">
                <a:latin typeface="Times New Roman" pitchFamily="18" charset="0"/>
                <a:cs typeface="Times New Roman" pitchFamily="18" charset="0"/>
              </a:rPr>
              <a:t>„Научно-методически аспекти на организация на училището и процеса на обучение“ /подготвителен курс за 4 ПКС/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- Удостоверение № 98-8 от 17.05.2019 год.                        2 квалификационни кредита.</a:t>
            </a:r>
          </a:p>
          <a:p>
            <a:r>
              <a:rPr lang="bg-BG" sz="1600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bg-BG" sz="1600" b="1" i="1" dirty="0" smtClean="0">
                <a:latin typeface="Times New Roman" pitchFamily="18" charset="0"/>
                <a:cs typeface="Times New Roman" pitchFamily="18" charset="0"/>
              </a:rPr>
              <a:t>„Активно учене- интеграция на знания и емоции в образователния процес“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Удостоверение № 0515 от 15.01.2019 год. - 1 квалификационен кредит</a:t>
            </a:r>
          </a:p>
          <a:p>
            <a:r>
              <a:rPr lang="bg-BG" sz="1600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bg-BG" sz="1600" b="1" i="1" dirty="0" smtClean="0">
                <a:latin typeface="Times New Roman" pitchFamily="18" charset="0"/>
                <a:cs typeface="Times New Roman" pitchFamily="18" charset="0"/>
              </a:rPr>
              <a:t>„Интерактивни методи на обучение“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- Удостоверение № ЕС-14212 от 01.05.2019 год. - 1 квалификационен кредит.</a:t>
            </a:r>
          </a:p>
          <a:p>
            <a:r>
              <a:rPr lang="bg-BG" sz="1600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bg-BG" sz="1600" b="1" i="1" dirty="0" smtClean="0">
                <a:latin typeface="Times New Roman" pitchFamily="18" charset="0"/>
                <a:cs typeface="Times New Roman" pitchFamily="18" charset="0"/>
              </a:rPr>
              <a:t>„Ранно оценяване на риска от проблеми в развитието и обучението на 3 годишни деца със </a:t>
            </a:r>
            <a:r>
              <a:rPr lang="bg-BG" sz="1600" b="1" i="1" dirty="0" err="1" smtClean="0">
                <a:latin typeface="Times New Roman" pitchFamily="18" charset="0"/>
                <a:cs typeface="Times New Roman" pitchFamily="18" charset="0"/>
              </a:rPr>
              <a:t>скрининг</a:t>
            </a:r>
            <a:r>
              <a:rPr lang="bg-BG" sz="1600" b="1" i="1" dirty="0" smtClean="0">
                <a:latin typeface="Times New Roman" pitchFamily="18" charset="0"/>
                <a:cs typeface="Times New Roman" pitchFamily="18" charset="0"/>
              </a:rPr>
              <a:t> тест“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- Удостоверение № 319 от 22.06.2018 год. -                                1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квалификационен кредит.</a:t>
            </a:r>
          </a:p>
          <a:p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bg-BG" sz="1600" b="1" i="1" dirty="0" smtClean="0">
                <a:latin typeface="Times New Roman" pitchFamily="18" charset="0"/>
                <a:cs typeface="Times New Roman" pitchFamily="18" charset="0"/>
              </a:rPr>
              <a:t>„Интерактивни методи и техники за образователно взаимодействие“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-     Удостоверение № 00642 от 20.06.2017 год. -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1 квалификационен кредит.</a:t>
            </a:r>
          </a:p>
          <a:p>
            <a:r>
              <a:rPr lang="bg-BG" sz="1600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bg-BG" sz="1600" b="1" i="1" dirty="0" smtClean="0">
                <a:latin typeface="Times New Roman" pitchFamily="18" charset="0"/>
                <a:cs typeface="Times New Roman" pitchFamily="18" charset="0"/>
              </a:rPr>
              <a:t>„Иновации в предучилищното образование“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- Удостоверение за завършено обучение в квалификационен курс № 3967 от 21.06.2016 год. - 0,5 квалификационни кредита.</a:t>
            </a:r>
          </a:p>
          <a:p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bg-BG" sz="1600" b="1" i="1" dirty="0" smtClean="0">
                <a:latin typeface="Times New Roman" pitchFamily="18" charset="0"/>
                <a:cs typeface="Times New Roman" pitchFamily="18" charset="0"/>
              </a:rPr>
              <a:t>„Актуални модели и практики в училищното и предучилищното        образование“ </a:t>
            </a:r>
            <a:r>
              <a:rPr lang="bg-BG" sz="1600" i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Сертификат от 18.06.2016 год.</a:t>
            </a:r>
          </a:p>
          <a:p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bg-BG" sz="1600" b="1" i="1" dirty="0" smtClean="0">
                <a:latin typeface="Times New Roman" pitchFamily="18" charset="0"/>
                <a:cs typeface="Times New Roman" pitchFamily="18" charset="0"/>
              </a:rPr>
              <a:t>„Училищното и предучилищното образование- предизвикателства и          възможности за ефективно взаимодействие на всички заинтересовани        страни“</a:t>
            </a:r>
            <a:r>
              <a:rPr lang="bg-BG" sz="1600" i="1" dirty="0" smtClean="0">
                <a:latin typeface="Times New Roman" pitchFamily="18" charset="0"/>
                <a:cs typeface="Times New Roman" pitchFamily="18" charset="0"/>
              </a:rPr>
              <a:t>  -</a:t>
            </a:r>
            <a:r>
              <a:rPr lang="bg-BG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Удостоверение от Юни 2015 год.</a:t>
            </a:r>
          </a:p>
          <a:p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bg-BG" sz="1600" b="1" i="1" dirty="0" smtClean="0">
                <a:latin typeface="Times New Roman" pitchFamily="18" charset="0"/>
                <a:cs typeface="Times New Roman" pitchFamily="18" charset="0"/>
              </a:rPr>
              <a:t>„Обогатяващото взаимодействие между детската градина и             семейството“ </a:t>
            </a:r>
            <a:r>
              <a:rPr lang="bg-BG" sz="1600" i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Удостоверение от 25.02.2015 год.</a:t>
            </a:r>
          </a:p>
          <a:p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bg-BG" sz="1600" b="1" i="1" dirty="0" smtClean="0">
                <a:latin typeface="Times New Roman" pitchFamily="18" charset="0"/>
                <a:cs typeface="Times New Roman" pitchFamily="18" charset="0"/>
              </a:rPr>
              <a:t>„Практически проблеми при комуникацията и документирането на                       случаи на насилие върху дете и на тормоз“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- Сертификат от 18.03.2015 год.</a:t>
            </a:r>
            <a:endParaRPr lang="bg-BG" sz="1600" dirty="0">
              <a:latin typeface="Times New Roman" pitchFamily="18" charset="0"/>
              <a:cs typeface="Times New Roman" pitchFamily="18" charset="0"/>
            </a:endParaRPr>
          </a:p>
          <a:p>
            <a:endParaRPr lang="bg-BG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296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83568" y="332656"/>
            <a:ext cx="8064896" cy="639762"/>
          </a:xfrm>
        </p:spPr>
        <p:txBody>
          <a:bodyPr>
            <a:normAutofit/>
          </a:bodyPr>
          <a:lstStyle/>
          <a:p>
            <a:pPr algn="ctr"/>
            <a:r>
              <a:rPr lang="bg-BG" sz="3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</a:rPr>
              <a:t> </a:t>
            </a:r>
            <a:r>
              <a:rPr lang="x-none" sz="300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</a:rPr>
              <a:t>ПОВИШАВАНЕ</a:t>
            </a:r>
            <a:r>
              <a:rPr lang="bg-BG" sz="3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</a:rPr>
              <a:t> </a:t>
            </a:r>
            <a:r>
              <a:rPr lang="bg-BG" sz="3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</a:rPr>
              <a:t>НА </a:t>
            </a:r>
            <a:r>
              <a:rPr lang="x-none" sz="300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</a:rPr>
              <a:t>КВАЛИФИКАЦИЯТА</a:t>
            </a:r>
            <a:endParaRPr lang="en-US" sz="3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" name="Контейнер за съдържание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4581128"/>
            <a:ext cx="1777854" cy="2007072"/>
          </a:xfrm>
        </p:spPr>
      </p:pic>
      <p:sp>
        <p:nvSpPr>
          <p:cNvPr id="4" name="Текстово поле 3"/>
          <p:cNvSpPr txBox="1"/>
          <p:nvPr/>
        </p:nvSpPr>
        <p:spPr>
          <a:xfrm>
            <a:off x="899592" y="1043444"/>
            <a:ext cx="777686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bg-BG" b="1" i="1" dirty="0" smtClean="0">
                <a:latin typeface="Times New Roman" pitchFamily="18" charset="0"/>
                <a:cs typeface="Times New Roman" pitchFamily="18" charset="0"/>
              </a:rPr>
              <a:t>„Учене през целия живот - знания и мъдрост“ 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- Удостоверение от     </a:t>
            </a:r>
          </a:p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Юни 2014 год.</a:t>
            </a:r>
          </a:p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bg-BG" b="1" i="1" dirty="0" smtClean="0">
                <a:latin typeface="Times New Roman" pitchFamily="18" charset="0"/>
                <a:cs typeface="Times New Roman" pitchFamily="18" charset="0"/>
              </a:rPr>
              <a:t>Участие в обучение за директори на училища и детски градини за работа с делегирани бюджети по проект на МОН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BG051PO001-3.1.03-0001 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„Квалификация на педагогическите специалисти“ - Удостоверение 28.01.2013 год.</a:t>
            </a:r>
          </a:p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bg-BG" b="1" i="1" dirty="0" smtClean="0">
                <a:latin typeface="Times New Roman" pitchFamily="18" charset="0"/>
                <a:cs typeface="Times New Roman" pitchFamily="18" charset="0"/>
              </a:rPr>
              <a:t>„Прилагане на количествени и качествени индикатори за бърза диагностика за насилие върху дете“ 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- Сертификат от 27.11.2012 год.</a:t>
            </a:r>
          </a:p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bg-BG" b="1" i="1" dirty="0" smtClean="0">
                <a:latin typeface="Times New Roman" pitchFamily="18" charset="0"/>
                <a:cs typeface="Times New Roman" pitchFamily="18" charset="0"/>
              </a:rPr>
              <a:t>Сътрудничество между Република </a:t>
            </a:r>
            <a:r>
              <a:rPr lang="bg-BG" b="1" i="1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bg-BG" b="1" i="1" dirty="0" smtClean="0">
                <a:latin typeface="Times New Roman" pitchFamily="18" charset="0"/>
                <a:cs typeface="Times New Roman" pitchFamily="18" charset="0"/>
              </a:rPr>
              <a:t>ългария и Република Унгария за достигане цели на Европейска програма „Образование и обучение - 2020“,   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1- модул. - Удостоверение от 26.06.2011 год.</a:t>
            </a:r>
          </a:p>
          <a:p>
            <a:r>
              <a:rPr lang="bg-BG" b="1" i="1" dirty="0" smtClean="0">
                <a:latin typeface="Times New Roman" pitchFamily="18" charset="0"/>
                <a:cs typeface="Times New Roman" pitchFamily="18" charset="0"/>
              </a:rPr>
              <a:t>- „Подготовка и управление на проекти“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 - Сертификат от 14.05.2011 год.</a:t>
            </a:r>
          </a:p>
          <a:p>
            <a:endParaRPr lang="bg-BG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92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755576" y="260648"/>
            <a:ext cx="7859216" cy="639762"/>
          </a:xfrm>
        </p:spPr>
        <p:txBody>
          <a:bodyPr>
            <a:normAutofit/>
          </a:bodyPr>
          <a:lstStyle/>
          <a:p>
            <a:pPr algn="ctr"/>
            <a:r>
              <a:rPr lang="x-none" sz="320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</a:rPr>
              <a:t>УДОСТОВЕРЕНИЯ И СЕРТИФИКАТИ</a:t>
            </a:r>
            <a:endParaRPr lang="en-US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" name="Контейнер за съдържание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4581128"/>
            <a:ext cx="1705846" cy="2007072"/>
          </a:xfr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608" y="1279041"/>
            <a:ext cx="1940446" cy="2632892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699" y="1279041"/>
            <a:ext cx="2101723" cy="2614600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59721" y="2729222"/>
            <a:ext cx="3131840" cy="1635882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4082" y="4365104"/>
            <a:ext cx="2795420" cy="1940832"/>
          </a:xfrm>
          <a:prstGeom prst="rect">
            <a:avLst/>
          </a:prstGeom>
        </p:spPr>
      </p:pic>
      <p:pic>
        <p:nvPicPr>
          <p:cNvPr id="1026" name="Picture 2" descr="C:\Users\Desi\Desktop\1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365104"/>
            <a:ext cx="2685356" cy="1940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esi\Desktop\8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13116" y="855295"/>
            <a:ext cx="2965820" cy="1740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95276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755576" y="692696"/>
            <a:ext cx="7859216" cy="639762"/>
          </a:xfrm>
        </p:spPr>
        <p:txBody>
          <a:bodyPr/>
          <a:lstStyle/>
          <a:p>
            <a:pPr lvl="0" algn="ctr"/>
            <a:r>
              <a:rPr lang="x-none" sz="320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C0504D">
                    <a:lumMod val="75000"/>
                  </a:srgbClr>
                </a:solidFill>
                <a:latin typeface="Times New Roman" pitchFamily="18"/>
              </a:rPr>
              <a:t>УДОСТОВЕРЕНИЯ И СЕРТИФИКАТИ</a:t>
            </a:r>
            <a:endParaRPr lang="en-US" sz="320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C0504D">
                  <a:lumMod val="75000"/>
                </a:srgbClr>
              </a:solidFill>
            </a:endParaRPr>
          </a:p>
          <a:p>
            <a:endParaRPr lang="en-US" dirty="0"/>
          </a:p>
        </p:txBody>
      </p:sp>
      <p:pic>
        <p:nvPicPr>
          <p:cNvPr id="8" name="Контейнер за съдържание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4581128"/>
            <a:ext cx="1777854" cy="2007072"/>
          </a:xfr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4970" y="1064026"/>
            <a:ext cx="1800200" cy="2492896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1800" y="1064026"/>
            <a:ext cx="1872208" cy="2492896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024" y="1064026"/>
            <a:ext cx="1717527" cy="2492896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60232" y="1081676"/>
            <a:ext cx="1944216" cy="2492896"/>
          </a:xfrm>
          <a:prstGeom prst="rect">
            <a:avLst/>
          </a:prstGeom>
        </p:spPr>
      </p:pic>
      <p:pic>
        <p:nvPicPr>
          <p:cNvPr id="2050" name="Picture 2" descr="C:\Users\Desi\Desktop\1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4970" y="3933056"/>
            <a:ext cx="2968958" cy="195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esi\Desktop\9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933056"/>
            <a:ext cx="2952327" cy="195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06951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899592" y="332656"/>
            <a:ext cx="7787208" cy="639762"/>
          </a:xfrm>
        </p:spPr>
        <p:txBody>
          <a:bodyPr>
            <a:normAutofit/>
          </a:bodyPr>
          <a:lstStyle/>
          <a:p>
            <a:r>
              <a:rPr lang="bg-BG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ТРУДОВ СТАЖ</a:t>
            </a:r>
            <a:endParaRPr lang="en-US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Контейнер за съдържание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4581128"/>
            <a:ext cx="1777854" cy="2007072"/>
          </a:xfrm>
        </p:spPr>
      </p:pic>
      <p:sp>
        <p:nvSpPr>
          <p:cNvPr id="4" name="Текстово поле 3"/>
          <p:cNvSpPr txBox="1"/>
          <p:nvPr/>
        </p:nvSpPr>
        <p:spPr>
          <a:xfrm>
            <a:off x="899592" y="1118831"/>
            <a:ext cx="77768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- от 20.11.2017 год. до момента - ДГ „Първи юни“, село Гиген, общ. Гулянци Старши учител</a:t>
            </a:r>
          </a:p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- от 01.03.2002 год. до 31.08.2017 год. - ДГ „Калинка“, село Дъбован,        общ. Гулянци - Директор</a:t>
            </a:r>
          </a:p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- от 15.11.2001год. до 01.03.2002 год. - ОУ „Христо Ботев“, село Комарево, общ. Долна Митрополия - Възпитател</a:t>
            </a:r>
          </a:p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- от 11.06.2001 год. до 01.11.2001 год. - ДГ „Калинка</a:t>
            </a:r>
            <a:r>
              <a:rPr lang="bg-BG" dirty="0">
                <a:latin typeface="Times New Roman" pitchFamily="18" charset="0"/>
                <a:cs typeface="Times New Roman" pitchFamily="18" charset="0"/>
              </a:rPr>
              <a:t>“, село Дъбован, 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       общ</a:t>
            </a:r>
            <a:r>
              <a:rPr lang="bg-BG" dirty="0">
                <a:latin typeface="Times New Roman" pitchFamily="18" charset="0"/>
                <a:cs typeface="Times New Roman" pitchFamily="18" charset="0"/>
              </a:rPr>
              <a:t>. Гулянци - Директор</a:t>
            </a:r>
          </a:p>
          <a:p>
            <a:endParaRPr lang="bg-BG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205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8" name="Контейнер за съдържание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4581128"/>
            <a:ext cx="1777854" cy="2007072"/>
          </a:xfrm>
        </p:spPr>
      </p:pic>
      <p:sp>
        <p:nvSpPr>
          <p:cNvPr id="9" name="Текстово поле 8"/>
          <p:cNvSpPr txBox="1"/>
          <p:nvPr/>
        </p:nvSpPr>
        <p:spPr>
          <a:xfrm>
            <a:off x="899592" y="400308"/>
            <a:ext cx="794121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ОСНОВНИ ДЕЙНОСТИ </a:t>
            </a:r>
          </a:p>
          <a:p>
            <a:r>
              <a:rPr lang="bg-BG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И ОТГОВОРНОСТИ</a:t>
            </a: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Текстово поле 1"/>
          <p:cNvSpPr txBox="1"/>
          <p:nvPr/>
        </p:nvSpPr>
        <p:spPr>
          <a:xfrm>
            <a:off x="899592" y="1988840"/>
            <a:ext cx="77048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1. Планиране, подготовка  на образователен процес и провеждане на образователно - възпитателна работа с цел формиране на знания, умения, отношения и ценности в предучилищна възраст.</a:t>
            </a:r>
          </a:p>
          <a:p>
            <a:endParaRPr lang="bg-B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2. Опазване живота и здравето на децата.</a:t>
            </a:r>
          </a:p>
          <a:p>
            <a:endParaRPr lang="bg-B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3. Диагностика на постиженията и развитието на децата.</a:t>
            </a:r>
          </a:p>
          <a:p>
            <a:endParaRPr lang="bg-B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4. Оптимизиране на детската среда с цел осигуряване физически, психически и емоционален комфорт на децата.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380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755576" y="764704"/>
            <a:ext cx="7992888" cy="639762"/>
          </a:xfrm>
        </p:spPr>
        <p:txBody>
          <a:bodyPr>
            <a:noAutofit/>
          </a:bodyPr>
          <a:lstStyle/>
          <a:p>
            <a:r>
              <a:rPr lang="x-none" sz="320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cs typeface="Tahoma" pitchFamily="2"/>
              </a:rPr>
              <a:t>ЛИЧНИ </a:t>
            </a:r>
            <a:r>
              <a:rPr lang="x-none" sz="320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cs typeface="Tahoma" pitchFamily="2"/>
              </a:rPr>
              <a:t>И СОЦИАЛНИ УМЕНИЯ </a:t>
            </a:r>
            <a:r>
              <a:rPr lang="x-none" sz="320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cs typeface="Tahoma" pitchFamily="2"/>
              </a:rPr>
              <a:t/>
            </a:r>
            <a:br>
              <a:rPr lang="x-none" sz="320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cs typeface="Tahoma" pitchFamily="2"/>
              </a:rPr>
            </a:br>
            <a:r>
              <a:rPr lang="x-none" sz="320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cs typeface="Tahoma" pitchFamily="2"/>
              </a:rPr>
              <a:t>                      </a:t>
            </a:r>
            <a:r>
              <a:rPr lang="bg-BG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cs typeface="Tahoma" pitchFamily="2"/>
              </a:rPr>
              <a:t>         </a:t>
            </a:r>
            <a:r>
              <a:rPr lang="x-none" sz="320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cs typeface="Tahoma" pitchFamily="2"/>
              </a:rPr>
              <a:t>И КОМПЕТЕНТНОСТИ</a:t>
            </a:r>
            <a:endParaRPr lang="en-US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" name="Контейнер за съдържание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4581128"/>
            <a:ext cx="1777854" cy="2007072"/>
          </a:xfrm>
        </p:spPr>
      </p:pic>
      <p:sp>
        <p:nvSpPr>
          <p:cNvPr id="4" name="Текстово поле 3"/>
          <p:cNvSpPr txBox="1"/>
          <p:nvPr/>
        </p:nvSpPr>
        <p:spPr>
          <a:xfrm>
            <a:off x="1043608" y="1628800"/>
            <a:ext cx="76328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1. Отговорна, мотивирана и амбициозна, обичаща професията си.</a:t>
            </a:r>
          </a:p>
          <a:p>
            <a:endParaRPr lang="bg-BG" dirty="0">
              <a:latin typeface="Times New Roman" pitchFamily="18" charset="0"/>
              <a:cs typeface="Times New Roman" pitchFamily="18" charset="0"/>
            </a:endParaRPr>
          </a:p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2. Позитивна, създаваща позитивна среда около себе си.</a:t>
            </a:r>
          </a:p>
          <a:p>
            <a:endParaRPr lang="bg-BG" dirty="0">
              <a:latin typeface="Times New Roman" pitchFamily="18" charset="0"/>
              <a:cs typeface="Times New Roman" pitchFamily="18" charset="0"/>
            </a:endParaRPr>
          </a:p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3. Ценяща личното достойнство на другите, зачитаща техните права.</a:t>
            </a:r>
          </a:p>
          <a:p>
            <a:endParaRPr lang="bg-BG" dirty="0">
              <a:latin typeface="Times New Roman" pitchFamily="18" charset="0"/>
              <a:cs typeface="Times New Roman" pitchFamily="18" charset="0"/>
            </a:endParaRPr>
          </a:p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4. Откликваща на молбата на колегите за съдействие и взаимопомощ.</a:t>
            </a:r>
          </a:p>
          <a:p>
            <a:endParaRPr lang="bg-BG" dirty="0">
              <a:latin typeface="Times New Roman" pitchFamily="18" charset="0"/>
              <a:cs typeface="Times New Roman" pitchFamily="18" charset="0"/>
            </a:endParaRPr>
          </a:p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5. Отворена към нови възможности за работа в полза на екипа, децата и родителите.</a:t>
            </a:r>
          </a:p>
          <a:p>
            <a:endParaRPr lang="bg-BG" dirty="0">
              <a:latin typeface="Times New Roman" pitchFamily="18" charset="0"/>
              <a:cs typeface="Times New Roman" pitchFamily="18" charset="0"/>
            </a:endParaRPr>
          </a:p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6. Умения за носене на отговорност, умения за преодоляване на </a:t>
            </a:r>
          </a:p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трудности.</a:t>
            </a:r>
          </a:p>
          <a:p>
            <a:endParaRPr lang="bg-BG" dirty="0">
              <a:latin typeface="Times New Roman" pitchFamily="18" charset="0"/>
              <a:cs typeface="Times New Roman" pitchFamily="18" charset="0"/>
            </a:endParaRPr>
          </a:p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7. Умение за работа в екип, при взимането на решение, при</a:t>
            </a:r>
          </a:p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изпълнението на задачи и казуси.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17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8" name="Контейнер за съдържание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48264" y="4578226"/>
            <a:ext cx="1800199" cy="1961126"/>
          </a:xfrm>
        </p:spPr>
      </p:pic>
      <p:sp>
        <p:nvSpPr>
          <p:cNvPr id="9" name="Текстово поле 8"/>
          <p:cNvSpPr txBox="1"/>
          <p:nvPr/>
        </p:nvSpPr>
        <p:spPr>
          <a:xfrm>
            <a:off x="2915816" y="980728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2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866220" y="298103"/>
            <a:ext cx="78822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ТЕХНИЧЕСКИ УМЕНИЯ И </a:t>
            </a:r>
          </a:p>
          <a:p>
            <a:r>
              <a:rPr lang="bg-BG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КОМПЕТЕНТНОСТИ </a:t>
            </a: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945766" y="1469683"/>
            <a:ext cx="76328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None/>
            </a:pPr>
            <a:r>
              <a:rPr lang="ru-RU" dirty="0" smtClean="0">
                <a:latin typeface="Times New Roman" pitchFamily="18"/>
              </a:rPr>
              <a:t>1. Работа </a:t>
            </a:r>
            <a:r>
              <a:rPr lang="ru-RU" dirty="0">
                <a:latin typeface="Times New Roman" pitchFamily="18"/>
              </a:rPr>
              <a:t>с </a:t>
            </a:r>
            <a:r>
              <a:rPr lang="ru-RU" dirty="0" err="1">
                <a:latin typeface="Times New Roman" pitchFamily="18"/>
              </a:rPr>
              <a:t>операционна</a:t>
            </a:r>
            <a:r>
              <a:rPr lang="ru-RU" dirty="0">
                <a:latin typeface="Times New Roman" pitchFamily="18"/>
              </a:rPr>
              <a:t> система </a:t>
            </a:r>
            <a:r>
              <a:rPr lang="ru-RU" dirty="0" err="1">
                <a:latin typeface="Times New Roman" pitchFamily="18"/>
              </a:rPr>
              <a:t>Windows</a:t>
            </a:r>
            <a:endParaRPr lang="ru-RU" dirty="0">
              <a:latin typeface="Times New Roman" pitchFamily="18"/>
            </a:endParaRPr>
          </a:p>
          <a:p>
            <a:pPr lvl="0">
              <a:buNone/>
            </a:pPr>
            <a:r>
              <a:rPr lang="ru-RU" dirty="0" smtClean="0">
                <a:latin typeface="Times New Roman" pitchFamily="18"/>
              </a:rPr>
              <a:t>2. </a:t>
            </a:r>
            <a:r>
              <a:rPr lang="ru-RU" dirty="0" err="1" smtClean="0">
                <a:latin typeface="Times New Roman" pitchFamily="18"/>
              </a:rPr>
              <a:t>Владеене</a:t>
            </a:r>
            <a:r>
              <a:rPr lang="ru-RU" dirty="0" smtClean="0">
                <a:latin typeface="Times New Roman" pitchFamily="18"/>
              </a:rPr>
              <a:t> </a:t>
            </a:r>
            <a:r>
              <a:rPr lang="ru-RU" dirty="0">
                <a:latin typeface="Times New Roman" pitchFamily="18"/>
              </a:rPr>
              <a:t>на </a:t>
            </a:r>
            <a:r>
              <a:rPr lang="ru-RU" dirty="0" err="1">
                <a:latin typeface="Times New Roman" pitchFamily="18"/>
              </a:rPr>
              <a:t>Microsoft</a:t>
            </a:r>
            <a:r>
              <a:rPr lang="ru-RU" dirty="0">
                <a:latin typeface="Times New Roman" pitchFamily="18"/>
              </a:rPr>
              <a:t> </a:t>
            </a:r>
            <a:r>
              <a:rPr lang="ru-RU" dirty="0" err="1">
                <a:latin typeface="Times New Roman" pitchFamily="18"/>
              </a:rPr>
              <a:t>Office</a:t>
            </a:r>
            <a:r>
              <a:rPr lang="ru-RU" dirty="0">
                <a:latin typeface="Times New Roman" pitchFamily="18"/>
              </a:rPr>
              <a:t> ( </a:t>
            </a:r>
            <a:r>
              <a:rPr lang="ru-RU" dirty="0" err="1">
                <a:latin typeface="Times New Roman" pitchFamily="18"/>
              </a:rPr>
              <a:t>Word</a:t>
            </a:r>
            <a:r>
              <a:rPr lang="ru-RU" dirty="0">
                <a:latin typeface="Times New Roman" pitchFamily="18"/>
              </a:rPr>
              <a:t>, </a:t>
            </a:r>
            <a:r>
              <a:rPr lang="ru-RU" dirty="0" err="1">
                <a:latin typeface="Times New Roman" pitchFamily="18"/>
              </a:rPr>
              <a:t>Excel</a:t>
            </a:r>
            <a:r>
              <a:rPr lang="ru-RU" dirty="0">
                <a:latin typeface="Times New Roman" pitchFamily="18"/>
              </a:rPr>
              <a:t>, </a:t>
            </a:r>
            <a:r>
              <a:rPr lang="ru-RU" dirty="0" err="1">
                <a:latin typeface="Times New Roman" pitchFamily="18"/>
              </a:rPr>
              <a:t>Power</a:t>
            </a:r>
            <a:r>
              <a:rPr lang="ru-RU" dirty="0">
                <a:latin typeface="Times New Roman" pitchFamily="18"/>
              </a:rPr>
              <a:t> </a:t>
            </a:r>
            <a:r>
              <a:rPr lang="ru-RU" dirty="0" err="1">
                <a:latin typeface="Times New Roman" pitchFamily="18"/>
              </a:rPr>
              <a:t>Point</a:t>
            </a:r>
            <a:r>
              <a:rPr lang="ru-RU" dirty="0">
                <a:latin typeface="Times New Roman" pitchFamily="18"/>
              </a:rPr>
              <a:t> )</a:t>
            </a:r>
          </a:p>
          <a:p>
            <a:pPr lvl="0">
              <a:buNone/>
            </a:pPr>
            <a:r>
              <a:rPr lang="ru-RU" dirty="0" smtClean="0">
                <a:latin typeface="Times New Roman" pitchFamily="18"/>
              </a:rPr>
              <a:t>3. Интернет</a:t>
            </a:r>
            <a:endParaRPr lang="ru-RU" dirty="0">
              <a:latin typeface="Times New Roman" pitchFamily="18"/>
            </a:endParaRPr>
          </a:p>
          <a:p>
            <a:pPr lvl="0">
              <a:buNone/>
            </a:pPr>
            <a:r>
              <a:rPr lang="ru-RU" dirty="0" smtClean="0">
                <a:latin typeface="Times New Roman" pitchFamily="18"/>
              </a:rPr>
              <a:t>4. Работа </a:t>
            </a:r>
            <a:r>
              <a:rPr lang="ru-RU" dirty="0">
                <a:latin typeface="Times New Roman" pitchFamily="18"/>
              </a:rPr>
              <a:t>с офис техника</a:t>
            </a:r>
          </a:p>
          <a:p>
            <a:pPr lvl="0">
              <a:buNone/>
            </a:pPr>
            <a:r>
              <a:rPr lang="ru-RU" dirty="0" smtClean="0">
                <a:latin typeface="Times New Roman" pitchFamily="18"/>
              </a:rPr>
              <a:t>5. Работа </a:t>
            </a:r>
            <a:r>
              <a:rPr lang="ru-RU" dirty="0">
                <a:latin typeface="Times New Roman" pitchFamily="18"/>
              </a:rPr>
              <a:t>с аудио и </a:t>
            </a:r>
            <a:r>
              <a:rPr lang="ru-RU" dirty="0" err="1">
                <a:latin typeface="Times New Roman" pitchFamily="18"/>
              </a:rPr>
              <a:t>визуална</a:t>
            </a:r>
            <a:r>
              <a:rPr lang="ru-RU" dirty="0">
                <a:latin typeface="Times New Roman" pitchFamily="18"/>
              </a:rPr>
              <a:t> техника</a:t>
            </a:r>
          </a:p>
          <a:p>
            <a:pPr lvl="0">
              <a:buNone/>
            </a:pPr>
            <a:r>
              <a:rPr lang="ru-RU" dirty="0" smtClean="0">
                <a:latin typeface="Times New Roman" pitchFamily="18"/>
              </a:rPr>
              <a:t>6. Умения </a:t>
            </a:r>
            <a:r>
              <a:rPr lang="ru-RU" dirty="0">
                <a:latin typeface="Times New Roman" pitchFamily="18"/>
              </a:rPr>
              <a:t>за </a:t>
            </a:r>
            <a:r>
              <a:rPr lang="ru-RU" dirty="0" err="1">
                <a:latin typeface="Times New Roman" pitchFamily="18"/>
              </a:rPr>
              <a:t>създаване</a:t>
            </a:r>
            <a:r>
              <a:rPr lang="ru-RU" dirty="0">
                <a:latin typeface="Times New Roman" pitchFamily="18"/>
              </a:rPr>
              <a:t> на </a:t>
            </a:r>
            <a:r>
              <a:rPr lang="ru-RU" dirty="0" smtClean="0">
                <a:latin typeface="Times New Roman" pitchFamily="18"/>
              </a:rPr>
              <a:t>визитки, презентации, </a:t>
            </a:r>
            <a:r>
              <a:rPr lang="ru-RU" dirty="0" err="1" smtClean="0">
                <a:latin typeface="Times New Roman" pitchFamily="18"/>
              </a:rPr>
              <a:t>флаери</a:t>
            </a:r>
            <a:r>
              <a:rPr lang="ru-RU" dirty="0">
                <a:latin typeface="Times New Roman" pitchFamily="18"/>
              </a:rPr>
              <a:t>, </a:t>
            </a:r>
            <a:r>
              <a:rPr lang="ru-RU" dirty="0" err="1">
                <a:latin typeface="Times New Roman" pitchFamily="18"/>
              </a:rPr>
              <a:t>колажи</a:t>
            </a:r>
            <a:r>
              <a:rPr lang="ru-RU" dirty="0">
                <a:latin typeface="Times New Roman" pitchFamily="18"/>
              </a:rPr>
              <a:t>, </a:t>
            </a:r>
            <a:r>
              <a:rPr lang="ru-RU" dirty="0" err="1" smtClean="0">
                <a:latin typeface="Times New Roman" pitchFamily="18"/>
              </a:rPr>
              <a:t>постери</a:t>
            </a:r>
            <a:r>
              <a:rPr lang="ru-RU" dirty="0" smtClean="0">
                <a:latin typeface="Times New Roman" pitchFamily="18"/>
              </a:rPr>
              <a:t>, </a:t>
            </a:r>
            <a:r>
              <a:rPr lang="ru-RU" dirty="0">
                <a:latin typeface="Times New Roman" pitchFamily="18"/>
              </a:rPr>
              <a:t>и др.</a:t>
            </a:r>
          </a:p>
        </p:txBody>
      </p:sp>
      <p:sp>
        <p:nvSpPr>
          <p:cNvPr id="5" name="Текстово поле 4"/>
          <p:cNvSpPr txBox="1"/>
          <p:nvPr/>
        </p:nvSpPr>
        <p:spPr>
          <a:xfrm>
            <a:off x="866220" y="3501008"/>
            <a:ext cx="78822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32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cs typeface="Tahoma" pitchFamily="2"/>
              </a:rPr>
              <a:t> ДРУГИ УМЕНИЯ И </a:t>
            </a:r>
            <a:r>
              <a:rPr lang="bg-BG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cs typeface="Tahoma" pitchFamily="2"/>
              </a:rPr>
              <a:t>     </a:t>
            </a:r>
          </a:p>
          <a:p>
            <a:r>
              <a:rPr lang="bg-BG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cs typeface="Tahoma" pitchFamily="2"/>
              </a:rPr>
              <a:t> </a:t>
            </a:r>
            <a:r>
              <a:rPr lang="bg-BG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/>
                <a:cs typeface="Tahoma" pitchFamily="2"/>
              </a:rPr>
              <a:t>                                КОМПЕТЕНТНОСТИ</a:t>
            </a: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1115616" y="4725144"/>
            <a:ext cx="593906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buNone/>
            </a:pPr>
            <a:r>
              <a:rPr lang="ru-RU" dirty="0" smtClean="0">
                <a:latin typeface="Times New Roman" pitchFamily="18"/>
              </a:rPr>
              <a:t>1. </a:t>
            </a:r>
            <a:r>
              <a:rPr lang="ru-RU" dirty="0" err="1">
                <a:latin typeface="Times New Roman" pitchFamily="18"/>
              </a:rPr>
              <a:t>Оформяне</a:t>
            </a:r>
            <a:r>
              <a:rPr lang="ru-RU" dirty="0">
                <a:latin typeface="Times New Roman" pitchFamily="18"/>
              </a:rPr>
              <a:t> на характеристика и портфолио на </a:t>
            </a:r>
            <a:r>
              <a:rPr lang="ru-RU" dirty="0" err="1">
                <a:latin typeface="Times New Roman" pitchFamily="18"/>
              </a:rPr>
              <a:t>децата</a:t>
            </a:r>
            <a:r>
              <a:rPr lang="ru-RU" dirty="0">
                <a:latin typeface="Times New Roman" pitchFamily="18"/>
              </a:rPr>
              <a:t>.</a:t>
            </a:r>
          </a:p>
          <a:p>
            <a:pPr lvl="0">
              <a:buNone/>
            </a:pPr>
            <a:r>
              <a:rPr lang="ru-RU" dirty="0" smtClean="0">
                <a:latin typeface="Times New Roman" pitchFamily="18"/>
              </a:rPr>
              <a:t>2. </a:t>
            </a:r>
            <a:r>
              <a:rPr lang="ru-RU" dirty="0" err="1">
                <a:latin typeface="Times New Roman" pitchFamily="18"/>
              </a:rPr>
              <a:t>Оформяне</a:t>
            </a:r>
            <a:r>
              <a:rPr lang="ru-RU" dirty="0">
                <a:latin typeface="Times New Roman" pitchFamily="18"/>
              </a:rPr>
              <a:t> на лично портфолио.</a:t>
            </a:r>
          </a:p>
          <a:p>
            <a:pPr lvl="0"/>
            <a:r>
              <a:rPr lang="ru-RU" dirty="0" smtClean="0">
                <a:latin typeface="Times New Roman" pitchFamily="18"/>
              </a:rPr>
              <a:t>3. </a:t>
            </a:r>
            <a:r>
              <a:rPr lang="ru-RU" dirty="0" err="1" smtClean="0">
                <a:latin typeface="Times New Roman" pitchFamily="18"/>
              </a:rPr>
              <a:t>Водене</a:t>
            </a:r>
            <a:r>
              <a:rPr lang="ru-RU" dirty="0" smtClean="0">
                <a:latin typeface="Times New Roman" pitchFamily="18"/>
              </a:rPr>
              <a:t> </a:t>
            </a:r>
            <a:r>
              <a:rPr lang="ru-RU" dirty="0">
                <a:latin typeface="Times New Roman" pitchFamily="18"/>
              </a:rPr>
              <a:t>на </a:t>
            </a:r>
            <a:r>
              <a:rPr lang="ru-RU" dirty="0" err="1">
                <a:latin typeface="Times New Roman" pitchFamily="18"/>
              </a:rPr>
              <a:t>училищна</a:t>
            </a:r>
            <a:r>
              <a:rPr lang="ru-RU" dirty="0">
                <a:latin typeface="Times New Roman" pitchFamily="18"/>
              </a:rPr>
              <a:t> документация - </a:t>
            </a:r>
            <a:r>
              <a:rPr lang="ru-RU" dirty="0" err="1">
                <a:latin typeface="Times New Roman" pitchFamily="18"/>
              </a:rPr>
              <a:t>изготвяне</a:t>
            </a:r>
            <a:r>
              <a:rPr lang="ru-RU" dirty="0">
                <a:latin typeface="Times New Roman" pitchFamily="18"/>
              </a:rPr>
              <a:t> на           </a:t>
            </a:r>
            <a:endParaRPr lang="ru-RU" dirty="0" smtClean="0">
              <a:latin typeface="Times New Roman" pitchFamily="18"/>
            </a:endParaRPr>
          </a:p>
          <a:p>
            <a:pPr lvl="0"/>
            <a:r>
              <a:rPr lang="ru-RU" dirty="0" err="1" smtClean="0">
                <a:latin typeface="Times New Roman" pitchFamily="18"/>
              </a:rPr>
              <a:t>годишни</a:t>
            </a:r>
            <a:r>
              <a:rPr lang="ru-RU" dirty="0" smtClean="0">
                <a:latin typeface="Times New Roman" pitchFamily="18"/>
              </a:rPr>
              <a:t> </a:t>
            </a:r>
            <a:r>
              <a:rPr lang="ru-RU" dirty="0" err="1">
                <a:latin typeface="Times New Roman" pitchFamily="18"/>
              </a:rPr>
              <a:t>разпределения</a:t>
            </a:r>
            <a:r>
              <a:rPr lang="ru-RU" dirty="0">
                <a:latin typeface="Times New Roman" pitchFamily="18"/>
              </a:rPr>
              <a:t>, </a:t>
            </a:r>
            <a:r>
              <a:rPr lang="ru-RU" dirty="0" err="1">
                <a:latin typeface="Times New Roman" pitchFamily="18"/>
              </a:rPr>
              <a:t>учебни</a:t>
            </a:r>
            <a:r>
              <a:rPr lang="ru-RU" dirty="0">
                <a:latin typeface="Times New Roman" pitchFamily="18"/>
              </a:rPr>
              <a:t> </a:t>
            </a:r>
            <a:r>
              <a:rPr lang="ru-RU" dirty="0" err="1" smtClean="0">
                <a:latin typeface="Times New Roman" pitchFamily="18"/>
              </a:rPr>
              <a:t>програми</a:t>
            </a:r>
            <a:r>
              <a:rPr lang="ru-RU" dirty="0" smtClean="0">
                <a:latin typeface="Times New Roman" pitchFamily="18"/>
              </a:rPr>
              <a:t>, </a:t>
            </a:r>
            <a:r>
              <a:rPr lang="ru-RU" dirty="0" err="1" smtClean="0">
                <a:latin typeface="Times New Roman" pitchFamily="18"/>
              </a:rPr>
              <a:t>индивидуални</a:t>
            </a:r>
            <a:r>
              <a:rPr lang="ru-RU" dirty="0" smtClean="0">
                <a:latin typeface="Times New Roman" pitchFamily="18"/>
              </a:rPr>
              <a:t> </a:t>
            </a:r>
          </a:p>
          <a:p>
            <a:pPr lvl="0"/>
            <a:r>
              <a:rPr lang="ru-RU" dirty="0" err="1" smtClean="0">
                <a:latin typeface="Times New Roman" pitchFamily="18"/>
              </a:rPr>
              <a:t>програми</a:t>
            </a:r>
            <a:r>
              <a:rPr lang="ru-RU" dirty="0" smtClean="0">
                <a:latin typeface="Times New Roman" pitchFamily="18"/>
              </a:rPr>
              <a:t> </a:t>
            </a:r>
            <a:r>
              <a:rPr lang="ru-RU" dirty="0">
                <a:latin typeface="Times New Roman" pitchFamily="18"/>
              </a:rPr>
              <a:t>за </a:t>
            </a:r>
            <a:r>
              <a:rPr lang="ru-RU" dirty="0" err="1">
                <a:latin typeface="Times New Roman" pitchFamily="18"/>
              </a:rPr>
              <a:t>допълнителна</a:t>
            </a:r>
            <a:r>
              <a:rPr lang="ru-RU" dirty="0">
                <a:latin typeface="Times New Roman" pitchFamily="18"/>
              </a:rPr>
              <a:t> работа.</a:t>
            </a:r>
          </a:p>
        </p:txBody>
      </p:sp>
    </p:spTree>
    <p:extLst>
      <p:ext uri="{BB962C8B-B14F-4D97-AF65-F5344CB8AC3E}">
        <p14:creationId xmlns:p14="http://schemas.microsoft.com/office/powerpoint/2010/main" xmlns="" val="18988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899592" y="404664"/>
            <a:ext cx="7776864" cy="639762"/>
          </a:xfrm>
        </p:spPr>
        <p:txBody>
          <a:bodyPr>
            <a:normAutofit/>
          </a:bodyPr>
          <a:lstStyle/>
          <a:p>
            <a:pPr algn="ctr"/>
            <a:r>
              <a:rPr lang="x-none" sz="320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/>
                <a:cs typeface="Tahoma" pitchFamily="2"/>
              </a:rPr>
              <a:t>МОЯТА ПРОФЕСИОНАЛНА ЦЕЛ</a:t>
            </a:r>
            <a:endParaRPr lang="en-US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" name="Контейнер за съдържание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48264" y="4509120"/>
            <a:ext cx="1830711" cy="1977083"/>
          </a:xfrm>
        </p:spPr>
      </p:pic>
      <p:sp>
        <p:nvSpPr>
          <p:cNvPr id="9" name="Текстово поле 8"/>
          <p:cNvSpPr txBox="1"/>
          <p:nvPr/>
        </p:nvSpPr>
        <p:spPr>
          <a:xfrm>
            <a:off x="971600" y="1396448"/>
            <a:ext cx="770485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None/>
            </a:pPr>
            <a:r>
              <a:rPr lang="ru-RU" sz="2000" b="1" i="1" dirty="0" err="1" smtClean="0">
                <a:latin typeface="Times New Roman" pitchFamily="18"/>
              </a:rPr>
              <a:t>Професията</a:t>
            </a:r>
            <a:r>
              <a:rPr lang="ru-RU" sz="2000" b="1" i="1" dirty="0" smtClean="0">
                <a:latin typeface="Times New Roman" pitchFamily="18"/>
              </a:rPr>
              <a:t> на учителя е </a:t>
            </a:r>
            <a:r>
              <a:rPr lang="ru-RU" sz="2000" b="1" i="1" dirty="0" err="1" smtClean="0">
                <a:latin typeface="Times New Roman" pitchFamily="18"/>
              </a:rPr>
              <a:t>моята</a:t>
            </a:r>
            <a:r>
              <a:rPr lang="ru-RU" sz="2000" b="1" i="1" dirty="0" smtClean="0">
                <a:latin typeface="Times New Roman" pitchFamily="18"/>
              </a:rPr>
              <a:t> </a:t>
            </a:r>
            <a:r>
              <a:rPr lang="ru-RU" sz="2000" b="1" i="1" dirty="0" err="1" smtClean="0">
                <a:latin typeface="Times New Roman" pitchFamily="18"/>
              </a:rPr>
              <a:t>сбъдната</a:t>
            </a:r>
            <a:r>
              <a:rPr lang="ru-RU" sz="2000" b="1" i="1" dirty="0" smtClean="0">
                <a:latin typeface="Times New Roman" pitchFamily="18"/>
              </a:rPr>
              <a:t> </a:t>
            </a:r>
            <a:r>
              <a:rPr lang="ru-RU" sz="2000" b="1" i="1" dirty="0" err="1" smtClean="0">
                <a:latin typeface="Times New Roman" pitchFamily="18"/>
              </a:rPr>
              <a:t>детска</a:t>
            </a:r>
            <a:r>
              <a:rPr lang="ru-RU" sz="2000" b="1" i="1" dirty="0" smtClean="0">
                <a:latin typeface="Times New Roman" pitchFamily="18"/>
              </a:rPr>
              <a:t> мечта</a:t>
            </a:r>
          </a:p>
          <a:p>
            <a:pPr lvl="0">
              <a:buNone/>
            </a:pPr>
            <a:endParaRPr lang="ru-RU" dirty="0">
              <a:latin typeface="Times New Roman" pitchFamily="18"/>
            </a:endParaRPr>
          </a:p>
          <a:p>
            <a:pPr lvl="0">
              <a:buNone/>
            </a:pPr>
            <a:r>
              <a:rPr lang="ru-RU" dirty="0" smtClean="0">
                <a:latin typeface="Times New Roman" pitchFamily="18"/>
              </a:rPr>
              <a:t>Да си </a:t>
            </a:r>
            <a:r>
              <a:rPr lang="ru-RU" dirty="0" err="1" smtClean="0">
                <a:latin typeface="Times New Roman" pitchFamily="18"/>
              </a:rPr>
              <a:t>детския</a:t>
            </a:r>
            <a:r>
              <a:rPr lang="ru-RU" dirty="0" smtClean="0">
                <a:latin typeface="Times New Roman" pitchFamily="18"/>
              </a:rPr>
              <a:t> </a:t>
            </a:r>
            <a:r>
              <a:rPr lang="ru-RU" dirty="0" err="1">
                <a:latin typeface="Times New Roman" pitchFamily="18"/>
              </a:rPr>
              <a:t>учител</a:t>
            </a:r>
            <a:r>
              <a:rPr lang="ru-RU" dirty="0">
                <a:latin typeface="Times New Roman" pitchFamily="18"/>
              </a:rPr>
              <a:t> е призвание, </a:t>
            </a:r>
            <a:r>
              <a:rPr lang="ru-RU" dirty="0" err="1">
                <a:latin typeface="Times New Roman" pitchFamily="18"/>
              </a:rPr>
              <a:t>мисия</a:t>
            </a:r>
            <a:r>
              <a:rPr lang="ru-RU" dirty="0">
                <a:latin typeface="Times New Roman" pitchFamily="18"/>
              </a:rPr>
              <a:t> и </a:t>
            </a:r>
            <a:r>
              <a:rPr lang="ru-RU" dirty="0" err="1" smtClean="0">
                <a:latin typeface="Times New Roman" pitchFamily="18"/>
              </a:rPr>
              <a:t>голяма</a:t>
            </a:r>
            <a:r>
              <a:rPr lang="ru-RU" dirty="0" smtClean="0">
                <a:latin typeface="Times New Roman" pitchFamily="18"/>
              </a:rPr>
              <a:t> </a:t>
            </a:r>
            <a:r>
              <a:rPr lang="ru-RU" dirty="0" err="1">
                <a:latin typeface="Times New Roman" pitchFamily="18"/>
              </a:rPr>
              <a:t>отговорност</a:t>
            </a:r>
            <a:r>
              <a:rPr lang="ru-RU" dirty="0" smtClean="0">
                <a:latin typeface="Times New Roman" pitchFamily="18"/>
              </a:rPr>
              <a:t>.</a:t>
            </a:r>
          </a:p>
          <a:p>
            <a:pPr lvl="0">
              <a:buNone/>
            </a:pPr>
            <a:endParaRPr lang="ru-RU" sz="2000" b="1" i="1" dirty="0">
              <a:latin typeface="Times New Roman" pitchFamily="18"/>
            </a:endParaRPr>
          </a:p>
          <a:p>
            <a:pPr lvl="0">
              <a:buNone/>
            </a:pPr>
            <a:r>
              <a:rPr lang="ru-RU" dirty="0">
                <a:latin typeface="Times New Roman" pitchFamily="18"/>
              </a:rPr>
              <a:t>В </a:t>
            </a:r>
            <a:r>
              <a:rPr lang="ru-RU" dirty="0" err="1">
                <a:latin typeface="Times New Roman" pitchFamily="18"/>
              </a:rPr>
              <a:t>процеса</a:t>
            </a:r>
            <a:r>
              <a:rPr lang="ru-RU" dirty="0">
                <a:latin typeface="Times New Roman" pitchFamily="18"/>
              </a:rPr>
              <a:t> на обучение аз се стремя да </a:t>
            </a:r>
            <a:r>
              <a:rPr lang="ru-RU" dirty="0" err="1">
                <a:latin typeface="Times New Roman" pitchFamily="18"/>
              </a:rPr>
              <a:t>развивам</a:t>
            </a:r>
            <a:r>
              <a:rPr lang="ru-RU" dirty="0">
                <a:latin typeface="Times New Roman" pitchFamily="18"/>
              </a:rPr>
              <a:t> </a:t>
            </a:r>
            <a:r>
              <a:rPr lang="ru-RU" dirty="0" err="1">
                <a:latin typeface="Times New Roman" pitchFamily="18"/>
              </a:rPr>
              <a:t>творческото</a:t>
            </a:r>
            <a:r>
              <a:rPr lang="ru-RU" dirty="0">
                <a:latin typeface="Times New Roman" pitchFamily="18"/>
              </a:rPr>
              <a:t> </a:t>
            </a:r>
            <a:r>
              <a:rPr lang="ru-RU" dirty="0" err="1">
                <a:latin typeface="Times New Roman" pitchFamily="18"/>
              </a:rPr>
              <a:t>мислене</a:t>
            </a:r>
            <a:r>
              <a:rPr lang="ru-RU" dirty="0">
                <a:latin typeface="Times New Roman" pitchFamily="18"/>
              </a:rPr>
              <a:t> и </a:t>
            </a:r>
            <a:r>
              <a:rPr lang="ru-RU" dirty="0" err="1">
                <a:latin typeface="Times New Roman" pitchFamily="18"/>
              </a:rPr>
              <a:t>въображение</a:t>
            </a:r>
            <a:r>
              <a:rPr lang="ru-RU" dirty="0">
                <a:latin typeface="Times New Roman" pitchFamily="18"/>
              </a:rPr>
              <a:t> на всяко </a:t>
            </a:r>
            <a:r>
              <a:rPr lang="ru-RU" dirty="0" err="1">
                <a:latin typeface="Times New Roman" pitchFamily="18"/>
              </a:rPr>
              <a:t>дете</a:t>
            </a:r>
            <a:r>
              <a:rPr lang="ru-RU" dirty="0" smtClean="0">
                <a:latin typeface="Times New Roman" pitchFamily="18"/>
              </a:rPr>
              <a:t>.</a:t>
            </a:r>
          </a:p>
          <a:p>
            <a:pPr lvl="0">
              <a:buNone/>
            </a:pPr>
            <a:endParaRPr lang="ru-RU" dirty="0">
              <a:latin typeface="Times New Roman" pitchFamily="18"/>
            </a:endParaRPr>
          </a:p>
          <a:p>
            <a:pPr lvl="0">
              <a:buNone/>
            </a:pPr>
            <a:r>
              <a:rPr lang="ru-RU" dirty="0" err="1">
                <a:latin typeface="Times New Roman" pitchFamily="18"/>
              </a:rPr>
              <a:t>Отчитам</a:t>
            </a:r>
            <a:r>
              <a:rPr lang="ru-RU" dirty="0">
                <a:latin typeface="Times New Roman" pitchFamily="18"/>
              </a:rPr>
              <a:t> </a:t>
            </a:r>
            <a:r>
              <a:rPr lang="ru-RU" dirty="0" err="1">
                <a:latin typeface="Times New Roman" pitchFamily="18"/>
              </a:rPr>
              <a:t>ролята</a:t>
            </a:r>
            <a:r>
              <a:rPr lang="ru-RU" dirty="0">
                <a:latin typeface="Times New Roman" pitchFamily="18"/>
              </a:rPr>
              <a:t> на </a:t>
            </a:r>
            <a:r>
              <a:rPr lang="ru-RU" dirty="0" err="1">
                <a:latin typeface="Times New Roman" pitchFamily="18"/>
              </a:rPr>
              <a:t>семейството</a:t>
            </a:r>
            <a:r>
              <a:rPr lang="ru-RU" dirty="0">
                <a:latin typeface="Times New Roman" pitchFamily="18"/>
              </a:rPr>
              <a:t> и </a:t>
            </a:r>
            <a:r>
              <a:rPr lang="ru-RU" dirty="0" err="1">
                <a:latin typeface="Times New Roman" pitchFamily="18"/>
              </a:rPr>
              <a:t>смятам</a:t>
            </a:r>
            <a:r>
              <a:rPr lang="ru-RU" dirty="0">
                <a:latin typeface="Times New Roman" pitchFamily="18"/>
              </a:rPr>
              <a:t>, че </a:t>
            </a:r>
            <a:r>
              <a:rPr lang="ru-RU" dirty="0" err="1">
                <a:latin typeface="Times New Roman" pitchFamily="18"/>
              </a:rPr>
              <a:t>трябва</a:t>
            </a:r>
            <a:r>
              <a:rPr lang="ru-RU" dirty="0">
                <a:latin typeface="Times New Roman" pitchFamily="18"/>
              </a:rPr>
              <a:t> </a:t>
            </a:r>
            <a:r>
              <a:rPr lang="ru-RU" dirty="0" err="1">
                <a:latin typeface="Times New Roman" pitchFamily="18"/>
              </a:rPr>
              <a:t>заедно</a:t>
            </a:r>
            <a:r>
              <a:rPr lang="ru-RU" dirty="0">
                <a:latin typeface="Times New Roman" pitchFamily="18"/>
              </a:rPr>
              <a:t> да </a:t>
            </a:r>
            <a:r>
              <a:rPr lang="ru-RU" dirty="0" err="1">
                <a:latin typeface="Times New Roman" pitchFamily="18"/>
              </a:rPr>
              <a:t>работим</a:t>
            </a:r>
            <a:r>
              <a:rPr lang="ru-RU" dirty="0">
                <a:latin typeface="Times New Roman" pitchFamily="18"/>
              </a:rPr>
              <a:t> </a:t>
            </a:r>
            <a:r>
              <a:rPr lang="ru-RU" dirty="0" err="1">
                <a:latin typeface="Times New Roman" pitchFamily="18"/>
              </a:rPr>
              <a:t>върху</a:t>
            </a:r>
            <a:r>
              <a:rPr lang="ru-RU" dirty="0">
                <a:latin typeface="Times New Roman" pitchFamily="18"/>
              </a:rPr>
              <a:t> </a:t>
            </a:r>
            <a:r>
              <a:rPr lang="ru-RU" dirty="0" err="1">
                <a:latin typeface="Times New Roman" pitchFamily="18"/>
              </a:rPr>
              <a:t>развиването</a:t>
            </a:r>
            <a:r>
              <a:rPr lang="ru-RU" dirty="0">
                <a:latin typeface="Times New Roman" pitchFamily="18"/>
              </a:rPr>
              <a:t> на </a:t>
            </a:r>
            <a:r>
              <a:rPr lang="ru-RU" dirty="0" err="1">
                <a:latin typeface="Times New Roman" pitchFamily="18"/>
              </a:rPr>
              <a:t>индивидуалните</a:t>
            </a:r>
            <a:r>
              <a:rPr lang="ru-RU" dirty="0">
                <a:latin typeface="Times New Roman" pitchFamily="18"/>
              </a:rPr>
              <a:t> потребности на </a:t>
            </a:r>
            <a:r>
              <a:rPr lang="ru-RU" dirty="0" err="1">
                <a:latin typeface="Times New Roman" pitchFamily="18"/>
              </a:rPr>
              <a:t>децата</a:t>
            </a:r>
            <a:r>
              <a:rPr lang="ru-RU" dirty="0">
                <a:latin typeface="Times New Roman" pitchFamily="1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85671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971600" y="476672"/>
            <a:ext cx="7715200" cy="639762"/>
          </a:xfrm>
        </p:spPr>
        <p:txBody>
          <a:bodyPr>
            <a:normAutofit/>
          </a:bodyPr>
          <a:lstStyle/>
          <a:p>
            <a:pPr algn="ctr"/>
            <a:r>
              <a:rPr lang="x-none" sz="320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/>
                <a:cs typeface="Tahoma" pitchFamily="2"/>
              </a:rPr>
              <a:t>ПЕДАГОГИЧЕСКА ДЕЙНОСТ</a:t>
            </a:r>
            <a:endParaRPr lang="en-US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" name="Контейнер за съдържание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48264" y="4509120"/>
            <a:ext cx="1849862" cy="2079080"/>
          </a:xfrm>
        </p:spPr>
      </p:pic>
      <p:sp>
        <p:nvSpPr>
          <p:cNvPr id="9" name="Текстово поле 8"/>
          <p:cNvSpPr txBox="1"/>
          <p:nvPr/>
        </p:nvSpPr>
        <p:spPr>
          <a:xfrm>
            <a:off x="971600" y="1340768"/>
            <a:ext cx="76328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None/>
            </a:pPr>
            <a:r>
              <a:rPr lang="ru-RU" dirty="0">
                <a:latin typeface="Times New Roman" pitchFamily="18"/>
              </a:rPr>
              <a:t> </a:t>
            </a:r>
            <a:r>
              <a:rPr lang="ru-RU" dirty="0" err="1">
                <a:latin typeface="Times New Roman" pitchFamily="18"/>
              </a:rPr>
              <a:t>Работя</a:t>
            </a:r>
            <a:r>
              <a:rPr lang="ru-RU" dirty="0">
                <a:latin typeface="Times New Roman" pitchFamily="18"/>
              </a:rPr>
              <a:t> </a:t>
            </a:r>
            <a:r>
              <a:rPr lang="ru-RU" dirty="0" err="1">
                <a:latin typeface="Times New Roman" pitchFamily="18"/>
              </a:rPr>
              <a:t>като</a:t>
            </a:r>
            <a:r>
              <a:rPr lang="ru-RU" dirty="0">
                <a:latin typeface="Times New Roman" pitchFamily="18"/>
              </a:rPr>
              <a:t> </a:t>
            </a:r>
            <a:r>
              <a:rPr lang="ru-RU" dirty="0" err="1">
                <a:latin typeface="Times New Roman" pitchFamily="18"/>
              </a:rPr>
              <a:t>старши</a:t>
            </a:r>
            <a:r>
              <a:rPr lang="ru-RU" dirty="0">
                <a:latin typeface="Times New Roman" pitchFamily="18"/>
              </a:rPr>
              <a:t> </a:t>
            </a:r>
            <a:r>
              <a:rPr lang="ru-RU" dirty="0" err="1">
                <a:latin typeface="Times New Roman" pitchFamily="18"/>
              </a:rPr>
              <a:t>учител</a:t>
            </a:r>
            <a:r>
              <a:rPr lang="ru-RU" dirty="0">
                <a:latin typeface="Times New Roman" pitchFamily="18"/>
              </a:rPr>
              <a:t> </a:t>
            </a:r>
            <a:r>
              <a:rPr lang="ru-RU" dirty="0" smtClean="0">
                <a:latin typeface="Times New Roman" pitchFamily="18"/>
              </a:rPr>
              <a:t>ДГ  </a:t>
            </a:r>
            <a:r>
              <a:rPr lang="bg-BG" dirty="0" smtClean="0">
                <a:latin typeface="Times New Roman" pitchFamily="18"/>
              </a:rPr>
              <a:t>„</a:t>
            </a:r>
            <a:r>
              <a:rPr lang="ru-RU" dirty="0" err="1" smtClean="0">
                <a:latin typeface="Times New Roman" pitchFamily="18"/>
              </a:rPr>
              <a:t>Първи</a:t>
            </a:r>
            <a:r>
              <a:rPr lang="ru-RU" dirty="0" smtClean="0">
                <a:latin typeface="Times New Roman" pitchFamily="18"/>
              </a:rPr>
              <a:t> </a:t>
            </a:r>
            <a:r>
              <a:rPr lang="ru-RU" dirty="0" err="1" smtClean="0">
                <a:latin typeface="Times New Roman" pitchFamily="18"/>
              </a:rPr>
              <a:t>юни</a:t>
            </a:r>
            <a:r>
              <a:rPr lang="bg-BG" dirty="0" smtClean="0">
                <a:latin typeface="Times New Roman" pitchFamily="18"/>
              </a:rPr>
              <a:t>“</a:t>
            </a:r>
            <a:r>
              <a:rPr lang="ru-RU" dirty="0" smtClean="0">
                <a:latin typeface="Times New Roman" pitchFamily="18"/>
              </a:rPr>
              <a:t>, село </a:t>
            </a:r>
            <a:r>
              <a:rPr lang="ru-RU" dirty="0" err="1" smtClean="0">
                <a:latin typeface="Times New Roman" pitchFamily="18"/>
              </a:rPr>
              <a:t>Гиген</a:t>
            </a:r>
            <a:r>
              <a:rPr lang="ru-RU" dirty="0" smtClean="0">
                <a:latin typeface="Times New Roman" pitchFamily="18"/>
              </a:rPr>
              <a:t>, общ. </a:t>
            </a:r>
            <a:r>
              <a:rPr lang="ru-RU" dirty="0" err="1" smtClean="0">
                <a:latin typeface="Times New Roman" pitchFamily="18"/>
              </a:rPr>
              <a:t>Гулянци</a:t>
            </a:r>
            <a:r>
              <a:rPr lang="ru-RU" dirty="0" smtClean="0">
                <a:latin typeface="Times New Roman" pitchFamily="18"/>
              </a:rPr>
              <a:t>, </a:t>
            </a:r>
            <a:r>
              <a:rPr lang="ru-RU" dirty="0">
                <a:latin typeface="Times New Roman" pitchFamily="18"/>
              </a:rPr>
              <a:t>обл. </a:t>
            </a:r>
            <a:r>
              <a:rPr lang="ru-RU" dirty="0" err="1">
                <a:latin typeface="Times New Roman" pitchFamily="18"/>
              </a:rPr>
              <a:t>Плевен</a:t>
            </a:r>
            <a:r>
              <a:rPr lang="ru-RU" dirty="0">
                <a:latin typeface="Times New Roman" pitchFamily="18"/>
              </a:rPr>
              <a:t>.                                </a:t>
            </a:r>
            <a:endParaRPr lang="ru-RU" dirty="0" smtClean="0">
              <a:latin typeface="Times New Roman" pitchFamily="18"/>
            </a:endParaRPr>
          </a:p>
          <a:p>
            <a:pPr lvl="0">
              <a:buNone/>
            </a:pPr>
            <a:r>
              <a:rPr lang="ru-RU" dirty="0" err="1" smtClean="0">
                <a:latin typeface="Times New Roman" pitchFamily="18"/>
              </a:rPr>
              <a:t>Преподавам</a:t>
            </a:r>
            <a:r>
              <a:rPr lang="ru-RU" dirty="0" smtClean="0">
                <a:latin typeface="Times New Roman" pitchFamily="18"/>
              </a:rPr>
              <a:t> </a:t>
            </a:r>
            <a:r>
              <a:rPr lang="ru-RU" dirty="0">
                <a:latin typeface="Times New Roman" pitchFamily="18"/>
              </a:rPr>
              <a:t>в </a:t>
            </a:r>
            <a:r>
              <a:rPr lang="ru-RU" dirty="0" err="1">
                <a:latin typeface="Times New Roman" pitchFamily="18"/>
              </a:rPr>
              <a:t>Разновъзрастова</a:t>
            </a:r>
            <a:r>
              <a:rPr lang="ru-RU" dirty="0">
                <a:latin typeface="Times New Roman" pitchFamily="18"/>
              </a:rPr>
              <a:t> </a:t>
            </a:r>
            <a:r>
              <a:rPr lang="ru-RU" dirty="0" smtClean="0">
                <a:latin typeface="Times New Roman" pitchFamily="18"/>
              </a:rPr>
              <a:t> 1 и 2 </a:t>
            </a:r>
            <a:r>
              <a:rPr lang="ru-RU" dirty="0" err="1" smtClean="0">
                <a:latin typeface="Times New Roman" pitchFamily="18"/>
              </a:rPr>
              <a:t>група</a:t>
            </a:r>
            <a:r>
              <a:rPr lang="ru-RU" dirty="0" smtClean="0">
                <a:latin typeface="Times New Roman" pitchFamily="18"/>
              </a:rPr>
              <a:t>. </a:t>
            </a:r>
          </a:p>
          <a:p>
            <a:pPr lvl="0">
              <a:buNone/>
            </a:pPr>
            <a:endParaRPr lang="ru-RU" dirty="0">
              <a:latin typeface="Times New Roman" pitchFamily="18"/>
            </a:endParaRPr>
          </a:p>
          <a:p>
            <a:pPr lvl="0">
              <a:buNone/>
            </a:pPr>
            <a:r>
              <a:rPr lang="ru-RU" dirty="0" smtClean="0">
                <a:latin typeface="Times New Roman" pitchFamily="18"/>
              </a:rPr>
              <a:t>За мен </a:t>
            </a:r>
            <a:r>
              <a:rPr lang="ru-RU" dirty="0" err="1" smtClean="0">
                <a:latin typeface="Times New Roman" pitchFamily="18"/>
              </a:rPr>
              <a:t>работата</a:t>
            </a:r>
            <a:r>
              <a:rPr lang="ru-RU" dirty="0" smtClean="0">
                <a:latin typeface="Times New Roman" pitchFamily="18"/>
              </a:rPr>
              <a:t> ми </a:t>
            </a:r>
            <a:r>
              <a:rPr lang="ru-RU" dirty="0" err="1" smtClean="0">
                <a:latin typeface="Times New Roman" pitchFamily="18"/>
              </a:rPr>
              <a:t>като</a:t>
            </a:r>
            <a:r>
              <a:rPr lang="ru-RU" dirty="0" smtClean="0">
                <a:latin typeface="Times New Roman" pitchFamily="18"/>
              </a:rPr>
              <a:t> педагог е </a:t>
            </a:r>
            <a:r>
              <a:rPr lang="ru-RU" dirty="0" err="1" smtClean="0">
                <a:latin typeface="Times New Roman" pitchFamily="18"/>
              </a:rPr>
              <a:t>моето</a:t>
            </a:r>
            <a:r>
              <a:rPr lang="ru-RU" dirty="0" smtClean="0">
                <a:latin typeface="Times New Roman" pitchFamily="18"/>
              </a:rPr>
              <a:t> призвание и </a:t>
            </a:r>
            <a:r>
              <a:rPr lang="ru-RU" dirty="0" err="1" smtClean="0">
                <a:latin typeface="Times New Roman" pitchFamily="18"/>
              </a:rPr>
              <a:t>удоволствие</a:t>
            </a:r>
            <a:r>
              <a:rPr lang="ru-RU" dirty="0" smtClean="0">
                <a:latin typeface="Times New Roman" pitchFamily="18"/>
              </a:rPr>
              <a:t>, </a:t>
            </a:r>
            <a:r>
              <a:rPr lang="ru-RU" dirty="0" err="1" smtClean="0">
                <a:latin typeface="Times New Roman" pitchFamily="18"/>
              </a:rPr>
              <a:t>децата</a:t>
            </a:r>
            <a:r>
              <a:rPr lang="ru-RU" dirty="0" smtClean="0">
                <a:latin typeface="Times New Roman" pitchFamily="18"/>
              </a:rPr>
              <a:t> </a:t>
            </a:r>
            <a:r>
              <a:rPr lang="ru-RU" dirty="0" err="1" smtClean="0">
                <a:latin typeface="Times New Roman" pitchFamily="18"/>
              </a:rPr>
              <a:t>моята</a:t>
            </a:r>
            <a:r>
              <a:rPr lang="ru-RU" dirty="0" smtClean="0">
                <a:latin typeface="Times New Roman" pitchFamily="18"/>
              </a:rPr>
              <a:t> мотивация за работа. </a:t>
            </a:r>
            <a:r>
              <a:rPr lang="ru-RU" dirty="0" err="1" smtClean="0">
                <a:latin typeface="Times New Roman" pitchFamily="18"/>
              </a:rPr>
              <a:t>Успехите</a:t>
            </a:r>
            <a:r>
              <a:rPr lang="ru-RU" dirty="0" smtClean="0">
                <a:latin typeface="Times New Roman" pitchFamily="18"/>
              </a:rPr>
              <a:t>, </a:t>
            </a:r>
            <a:r>
              <a:rPr lang="ru-RU" dirty="0" err="1" smtClean="0">
                <a:latin typeface="Times New Roman" pitchFamily="18"/>
              </a:rPr>
              <a:t>щастливите</a:t>
            </a:r>
            <a:r>
              <a:rPr lang="ru-RU" dirty="0" smtClean="0">
                <a:latin typeface="Times New Roman" pitchFamily="18"/>
              </a:rPr>
              <a:t> детски </a:t>
            </a:r>
            <a:r>
              <a:rPr lang="ru-RU" dirty="0" err="1" smtClean="0">
                <a:latin typeface="Times New Roman" pitchFamily="18"/>
              </a:rPr>
              <a:t>очички</a:t>
            </a:r>
            <a:r>
              <a:rPr lang="ru-RU" dirty="0" smtClean="0">
                <a:latin typeface="Times New Roman" pitchFamily="18"/>
              </a:rPr>
              <a:t> и </a:t>
            </a:r>
            <a:r>
              <a:rPr lang="ru-RU" dirty="0" err="1" smtClean="0">
                <a:latin typeface="Times New Roman" pitchFamily="18"/>
              </a:rPr>
              <a:t>благодарностите</a:t>
            </a:r>
            <a:r>
              <a:rPr lang="ru-RU" dirty="0" smtClean="0">
                <a:latin typeface="Times New Roman" pitchFamily="18"/>
              </a:rPr>
              <a:t> на </a:t>
            </a:r>
            <a:r>
              <a:rPr lang="ru-RU" dirty="0" err="1" smtClean="0">
                <a:latin typeface="Times New Roman" pitchFamily="18"/>
              </a:rPr>
              <a:t>техните</a:t>
            </a:r>
            <a:r>
              <a:rPr lang="ru-RU" dirty="0" smtClean="0">
                <a:latin typeface="Times New Roman" pitchFamily="18"/>
              </a:rPr>
              <a:t> </a:t>
            </a:r>
            <a:r>
              <a:rPr lang="ru-RU" dirty="0" err="1" smtClean="0">
                <a:latin typeface="Times New Roman" pitchFamily="18"/>
              </a:rPr>
              <a:t>родителимоето</a:t>
            </a:r>
            <a:r>
              <a:rPr lang="ru-RU" dirty="0" smtClean="0">
                <a:latin typeface="Times New Roman" pitchFamily="18"/>
              </a:rPr>
              <a:t> удовлетворение.</a:t>
            </a:r>
          </a:p>
          <a:p>
            <a:pPr lvl="0">
              <a:buNone/>
            </a:pPr>
            <a:endParaRPr lang="ru-RU" dirty="0" smtClean="0">
              <a:latin typeface="Times New Roman" pitchFamily="18"/>
            </a:endParaRPr>
          </a:p>
          <a:p>
            <a:pPr lvl="0">
              <a:buNone/>
            </a:pPr>
            <a:r>
              <a:rPr lang="ru-RU" dirty="0" smtClean="0">
                <a:latin typeface="Times New Roman" pitchFamily="18"/>
              </a:rPr>
              <a:t>В </a:t>
            </a:r>
            <a:r>
              <a:rPr lang="ru-RU" dirty="0" err="1">
                <a:latin typeface="Times New Roman" pitchFamily="18"/>
              </a:rPr>
              <a:t>работата</a:t>
            </a:r>
            <a:r>
              <a:rPr lang="ru-RU" dirty="0">
                <a:latin typeface="Times New Roman" pitchFamily="18"/>
              </a:rPr>
              <a:t> си </a:t>
            </a:r>
            <a:r>
              <a:rPr lang="ru-RU" dirty="0" err="1">
                <a:latin typeface="Times New Roman" pitchFamily="18"/>
              </a:rPr>
              <a:t>използвам</a:t>
            </a:r>
            <a:r>
              <a:rPr lang="ru-RU" dirty="0">
                <a:latin typeface="Times New Roman" pitchFamily="18"/>
              </a:rPr>
              <a:t> </a:t>
            </a:r>
            <a:r>
              <a:rPr lang="ru-RU" dirty="0" err="1">
                <a:latin typeface="Times New Roman" pitchFamily="18"/>
              </a:rPr>
              <a:t>самостоятелна</a:t>
            </a:r>
            <a:r>
              <a:rPr lang="ru-RU" dirty="0">
                <a:latin typeface="Times New Roman" pitchFamily="18"/>
              </a:rPr>
              <a:t> форма, работа по </a:t>
            </a:r>
            <a:r>
              <a:rPr lang="ru-RU" dirty="0" err="1">
                <a:latin typeface="Times New Roman" pitchFamily="18"/>
              </a:rPr>
              <a:t>групи</a:t>
            </a:r>
            <a:r>
              <a:rPr lang="ru-RU" dirty="0">
                <a:latin typeface="Times New Roman" pitchFamily="18"/>
              </a:rPr>
              <a:t> и работа в </a:t>
            </a:r>
            <a:r>
              <a:rPr lang="ru-RU" dirty="0" err="1">
                <a:latin typeface="Times New Roman" pitchFamily="18"/>
              </a:rPr>
              <a:t>екип</a:t>
            </a:r>
            <a:r>
              <a:rPr lang="ru-RU" dirty="0" smtClean="0">
                <a:latin typeface="Times New Roman" pitchFamily="18"/>
              </a:rPr>
              <a:t>.</a:t>
            </a:r>
          </a:p>
          <a:p>
            <a:pPr lvl="0">
              <a:buNone/>
            </a:pPr>
            <a:endParaRPr lang="ru-RU" dirty="0" smtClean="0">
              <a:latin typeface="Times New Roman" pitchFamily="18"/>
            </a:endParaRPr>
          </a:p>
          <a:p>
            <a:pPr lvl="0">
              <a:buNone/>
            </a:pPr>
            <a:r>
              <a:rPr lang="ru-RU" dirty="0" smtClean="0">
                <a:latin typeface="Times New Roman" pitchFamily="18"/>
              </a:rPr>
              <a:t>За </a:t>
            </a:r>
            <a:r>
              <a:rPr lang="ru-RU" dirty="0" err="1">
                <a:latin typeface="Times New Roman" pitchFamily="18"/>
              </a:rPr>
              <a:t>разнообразяване</a:t>
            </a:r>
            <a:r>
              <a:rPr lang="ru-RU" dirty="0">
                <a:latin typeface="Times New Roman" pitchFamily="18"/>
              </a:rPr>
              <a:t> на </a:t>
            </a:r>
            <a:r>
              <a:rPr lang="ru-RU" dirty="0" err="1">
                <a:latin typeface="Times New Roman" pitchFamily="18"/>
              </a:rPr>
              <a:t>учебния</a:t>
            </a:r>
            <a:r>
              <a:rPr lang="ru-RU" dirty="0">
                <a:latin typeface="Times New Roman" pitchFamily="18"/>
              </a:rPr>
              <a:t> материал и по - </a:t>
            </a:r>
            <a:r>
              <a:rPr lang="ru-RU" dirty="0" err="1">
                <a:latin typeface="Times New Roman" pitchFamily="18"/>
              </a:rPr>
              <a:t>лесното</a:t>
            </a:r>
            <a:r>
              <a:rPr lang="ru-RU" dirty="0">
                <a:latin typeface="Times New Roman" pitchFamily="18"/>
              </a:rPr>
              <a:t> </a:t>
            </a:r>
            <a:r>
              <a:rPr lang="ru-RU" dirty="0" err="1">
                <a:latin typeface="Times New Roman" pitchFamily="18"/>
              </a:rPr>
              <a:t>му</a:t>
            </a:r>
            <a:r>
              <a:rPr lang="ru-RU" dirty="0">
                <a:latin typeface="Times New Roman" pitchFamily="18"/>
              </a:rPr>
              <a:t> </a:t>
            </a:r>
            <a:r>
              <a:rPr lang="ru-RU" dirty="0" err="1">
                <a:latin typeface="Times New Roman" pitchFamily="18"/>
              </a:rPr>
              <a:t>усвояване</a:t>
            </a:r>
            <a:r>
              <a:rPr lang="ru-RU" dirty="0">
                <a:latin typeface="Times New Roman" pitchFamily="18"/>
              </a:rPr>
              <a:t> </a:t>
            </a:r>
            <a:r>
              <a:rPr lang="ru-RU" dirty="0" smtClean="0">
                <a:latin typeface="Times New Roman" pitchFamily="18"/>
              </a:rPr>
              <a:t>          в </a:t>
            </a:r>
            <a:r>
              <a:rPr lang="ru-RU" dirty="0" err="1">
                <a:latin typeface="Times New Roman" pitchFamily="18"/>
              </a:rPr>
              <a:t>ситуациите</a:t>
            </a:r>
            <a:r>
              <a:rPr lang="ru-RU" dirty="0">
                <a:latin typeface="Times New Roman" pitchFamily="18"/>
              </a:rPr>
              <a:t> </a:t>
            </a:r>
            <a:r>
              <a:rPr lang="ru-RU" dirty="0" err="1">
                <a:latin typeface="Times New Roman" pitchFamily="18"/>
              </a:rPr>
              <a:t>често</a:t>
            </a:r>
            <a:r>
              <a:rPr lang="ru-RU" dirty="0">
                <a:latin typeface="Times New Roman" pitchFamily="18"/>
              </a:rPr>
              <a:t> </a:t>
            </a:r>
            <a:r>
              <a:rPr lang="ru-RU" dirty="0" err="1">
                <a:latin typeface="Times New Roman" pitchFamily="18"/>
              </a:rPr>
              <a:t>използвам</a:t>
            </a:r>
            <a:r>
              <a:rPr lang="ru-RU" dirty="0">
                <a:latin typeface="Times New Roman" pitchFamily="18"/>
              </a:rPr>
              <a:t> презентации, </a:t>
            </a:r>
            <a:r>
              <a:rPr lang="ru-RU" dirty="0" err="1">
                <a:latin typeface="Times New Roman" pitchFamily="18"/>
              </a:rPr>
              <a:t>съобразявайки</a:t>
            </a:r>
            <a:r>
              <a:rPr lang="ru-RU" dirty="0">
                <a:latin typeface="Times New Roman" pitchFamily="18"/>
              </a:rPr>
              <a:t> се с </a:t>
            </a:r>
            <a:r>
              <a:rPr lang="ru-RU" dirty="0" smtClean="0">
                <a:latin typeface="Times New Roman" pitchFamily="18"/>
              </a:rPr>
              <a:t>           </a:t>
            </a:r>
            <a:r>
              <a:rPr lang="ru-RU" dirty="0" err="1" smtClean="0">
                <a:latin typeface="Times New Roman" pitchFamily="18"/>
              </a:rPr>
              <a:t>нивото</a:t>
            </a:r>
            <a:r>
              <a:rPr lang="ru-RU" dirty="0" smtClean="0">
                <a:latin typeface="Times New Roman" pitchFamily="18"/>
              </a:rPr>
              <a:t> </a:t>
            </a:r>
            <a:r>
              <a:rPr lang="ru-RU" dirty="0">
                <a:latin typeface="Times New Roman" pitchFamily="18"/>
              </a:rPr>
              <a:t>на </a:t>
            </a:r>
            <a:r>
              <a:rPr lang="ru-RU" dirty="0" err="1">
                <a:latin typeface="Times New Roman" pitchFamily="18"/>
              </a:rPr>
              <a:t>възприятие</a:t>
            </a:r>
            <a:r>
              <a:rPr lang="ru-RU" dirty="0">
                <a:latin typeface="Times New Roman" pitchFamily="18"/>
              </a:rPr>
              <a:t> на </a:t>
            </a:r>
            <a:r>
              <a:rPr lang="ru-RU" dirty="0" err="1">
                <a:latin typeface="Times New Roman" pitchFamily="18"/>
              </a:rPr>
              <a:t>децата</a:t>
            </a:r>
            <a:r>
              <a:rPr lang="ru-RU" dirty="0">
                <a:latin typeface="Times New Roman" pitchFamily="18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639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8056" y="0"/>
            <a:ext cx="9144000" cy="6858000"/>
          </a:xfrm>
        </p:spPr>
      </p:pic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899592" y="764704"/>
            <a:ext cx="7787208" cy="639762"/>
          </a:xfrm>
        </p:spPr>
        <p:txBody>
          <a:bodyPr>
            <a:noAutofit/>
          </a:bodyPr>
          <a:lstStyle/>
          <a:p>
            <a:pPr algn="ctr"/>
            <a:r>
              <a:rPr lang="x-none" sz="320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/>
                <a:cs typeface="Tahoma" pitchFamily="2"/>
              </a:rPr>
              <a:t>ПЕДАГОГИЧЕСКА </a:t>
            </a:r>
            <a:r>
              <a:rPr lang="x-none" sz="320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/>
                <a:cs typeface="Tahoma" pitchFamily="2"/>
              </a:rPr>
              <a:t>ДЕЙНОС</a:t>
            </a:r>
            <a:r>
              <a:rPr lang="bg-BG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/>
                <a:cs typeface="Tahoma" pitchFamily="2"/>
              </a:rPr>
              <a:t>Т    </a:t>
            </a:r>
            <a:r>
              <a:rPr lang="x-none" sz="320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/>
                <a:cs typeface="Tahoma" pitchFamily="2"/>
              </a:rPr>
              <a:t>Бъдещи </a:t>
            </a:r>
            <a:r>
              <a:rPr lang="x-none" sz="320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/>
                <a:cs typeface="Tahoma" pitchFamily="2"/>
              </a:rPr>
              <a:t>планове</a:t>
            </a:r>
            <a:endParaRPr lang="en-US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" name="Контейнер за съдържание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48264" y="4509120"/>
            <a:ext cx="1849862" cy="2079080"/>
          </a:xfrm>
        </p:spPr>
      </p:pic>
      <p:sp>
        <p:nvSpPr>
          <p:cNvPr id="9" name="Текстово поле 8"/>
          <p:cNvSpPr txBox="1"/>
          <p:nvPr/>
        </p:nvSpPr>
        <p:spPr>
          <a:xfrm>
            <a:off x="827584" y="1916832"/>
            <a:ext cx="792088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None/>
            </a:pPr>
            <a:r>
              <a:rPr lang="ru-RU" sz="2000" b="1" i="1" dirty="0" err="1">
                <a:latin typeface="Times New Roman" pitchFamily="18"/>
              </a:rPr>
              <a:t>Няма</a:t>
            </a:r>
            <a:r>
              <a:rPr lang="ru-RU" sz="2000" b="1" i="1" dirty="0">
                <a:latin typeface="Times New Roman" pitchFamily="18"/>
              </a:rPr>
              <a:t> как </a:t>
            </a:r>
            <a:r>
              <a:rPr lang="ru-RU" sz="2000" b="1" i="1" dirty="0" err="1">
                <a:latin typeface="Times New Roman" pitchFamily="18"/>
              </a:rPr>
              <a:t>човек</a:t>
            </a:r>
            <a:r>
              <a:rPr lang="ru-RU" sz="2000" b="1" i="1" dirty="0">
                <a:latin typeface="Times New Roman" pitchFamily="18"/>
              </a:rPr>
              <a:t>, </a:t>
            </a:r>
            <a:r>
              <a:rPr lang="ru-RU" sz="2000" b="1" i="1" dirty="0" err="1">
                <a:latin typeface="Times New Roman" pitchFamily="18"/>
              </a:rPr>
              <a:t>който</a:t>
            </a:r>
            <a:r>
              <a:rPr lang="ru-RU" sz="2000" b="1" i="1" dirty="0">
                <a:latin typeface="Times New Roman" pitchFamily="18"/>
              </a:rPr>
              <a:t> не е </a:t>
            </a:r>
            <a:r>
              <a:rPr lang="ru-RU" sz="2000" b="1" i="1" dirty="0" err="1">
                <a:latin typeface="Times New Roman" pitchFamily="18"/>
              </a:rPr>
              <a:t>съгласен</a:t>
            </a:r>
            <a:r>
              <a:rPr lang="ru-RU" sz="2000" b="1" i="1" dirty="0">
                <a:latin typeface="Times New Roman" pitchFamily="18"/>
              </a:rPr>
              <a:t> да учи </a:t>
            </a:r>
            <a:r>
              <a:rPr lang="ru-RU" sz="2000" b="1" i="1" dirty="0" err="1">
                <a:latin typeface="Times New Roman" pitchFamily="18"/>
              </a:rPr>
              <a:t>цял</a:t>
            </a:r>
            <a:r>
              <a:rPr lang="ru-RU" sz="2000" b="1" i="1" dirty="0">
                <a:latin typeface="Times New Roman" pitchFamily="18"/>
              </a:rPr>
              <a:t> живот да </a:t>
            </a:r>
            <a:r>
              <a:rPr lang="ru-RU" sz="2000" b="1" i="1" dirty="0" err="1">
                <a:latin typeface="Times New Roman" pitchFamily="18"/>
              </a:rPr>
              <a:t>бъде</a:t>
            </a:r>
            <a:r>
              <a:rPr lang="ru-RU" sz="2000" b="1" i="1" dirty="0">
                <a:latin typeface="Times New Roman" pitchFamily="18"/>
              </a:rPr>
              <a:t> </a:t>
            </a:r>
            <a:r>
              <a:rPr lang="ru-RU" sz="2000" b="1" i="1" dirty="0" err="1">
                <a:latin typeface="Times New Roman" pitchFamily="18"/>
              </a:rPr>
              <a:t>добър</a:t>
            </a:r>
            <a:r>
              <a:rPr lang="ru-RU" sz="2000" b="1" i="1" dirty="0">
                <a:latin typeface="Times New Roman" pitchFamily="18"/>
              </a:rPr>
              <a:t> </a:t>
            </a:r>
            <a:r>
              <a:rPr lang="ru-RU" sz="2000" b="1" i="1" dirty="0" err="1">
                <a:latin typeface="Times New Roman" pitchFamily="18"/>
              </a:rPr>
              <a:t>учител</a:t>
            </a:r>
            <a:r>
              <a:rPr lang="ru-RU" sz="2000" b="1" i="1" dirty="0">
                <a:latin typeface="Times New Roman" pitchFamily="18"/>
              </a:rPr>
              <a:t> </a:t>
            </a:r>
            <a:r>
              <a:rPr lang="ru-RU" sz="2000" b="1" i="1" dirty="0" smtClean="0">
                <a:latin typeface="Times New Roman" pitchFamily="18"/>
              </a:rPr>
              <a:t>!!!</a:t>
            </a:r>
          </a:p>
          <a:p>
            <a:pPr lvl="0" algn="ctr">
              <a:buNone/>
            </a:pPr>
            <a:endParaRPr lang="ru-RU" b="1" i="1" dirty="0">
              <a:latin typeface="Times New Roman" pitchFamily="18"/>
            </a:endParaRPr>
          </a:p>
          <a:p>
            <a:pPr lvl="0"/>
            <a:r>
              <a:rPr lang="ru-RU" i="1" dirty="0" err="1">
                <a:latin typeface="Times New Roman" pitchFamily="18"/>
              </a:rPr>
              <a:t>Затова</a:t>
            </a:r>
            <a:r>
              <a:rPr lang="ru-RU" i="1" dirty="0">
                <a:latin typeface="Times New Roman" pitchFamily="18"/>
              </a:rPr>
              <a:t> </a:t>
            </a:r>
            <a:r>
              <a:rPr lang="ru-RU" i="1" dirty="0" err="1">
                <a:latin typeface="Times New Roman" pitchFamily="18"/>
              </a:rPr>
              <a:t>моите</a:t>
            </a:r>
            <a:r>
              <a:rPr lang="ru-RU" i="1" dirty="0">
                <a:latin typeface="Times New Roman" pitchFamily="18"/>
              </a:rPr>
              <a:t> </a:t>
            </a:r>
            <a:r>
              <a:rPr lang="ru-RU" i="1" dirty="0" err="1">
                <a:latin typeface="Times New Roman" pitchFamily="18"/>
              </a:rPr>
              <a:t>бъдещи</a:t>
            </a:r>
            <a:r>
              <a:rPr lang="ru-RU" i="1" dirty="0">
                <a:latin typeface="Times New Roman" pitchFamily="18"/>
              </a:rPr>
              <a:t> </a:t>
            </a:r>
            <a:r>
              <a:rPr lang="ru-RU" i="1" dirty="0" err="1">
                <a:latin typeface="Times New Roman" pitchFamily="18"/>
              </a:rPr>
              <a:t>планове</a:t>
            </a:r>
            <a:r>
              <a:rPr lang="ru-RU" i="1" dirty="0">
                <a:latin typeface="Times New Roman" pitchFamily="18"/>
              </a:rPr>
              <a:t> </a:t>
            </a:r>
            <a:r>
              <a:rPr lang="ru-RU" i="1" dirty="0" err="1">
                <a:latin typeface="Times New Roman" pitchFamily="18"/>
              </a:rPr>
              <a:t>са</a:t>
            </a:r>
            <a:r>
              <a:rPr lang="ru-RU" i="1" dirty="0">
                <a:latin typeface="Times New Roman" pitchFamily="18"/>
              </a:rPr>
              <a:t> </a:t>
            </a:r>
            <a:r>
              <a:rPr lang="ru-RU" i="1" dirty="0" err="1">
                <a:latin typeface="Times New Roman" pitchFamily="18"/>
              </a:rPr>
              <a:t>свързани</a:t>
            </a:r>
            <a:r>
              <a:rPr lang="ru-RU" i="1" dirty="0">
                <a:latin typeface="Times New Roman" pitchFamily="18"/>
              </a:rPr>
              <a:t> с </a:t>
            </a:r>
            <a:r>
              <a:rPr lang="ru-RU" i="1" dirty="0" err="1">
                <a:latin typeface="Times New Roman" pitchFamily="18"/>
              </a:rPr>
              <a:t>повишаване</a:t>
            </a:r>
            <a:r>
              <a:rPr lang="ru-RU" i="1" dirty="0">
                <a:latin typeface="Times New Roman" pitchFamily="18"/>
              </a:rPr>
              <a:t> на </a:t>
            </a:r>
            <a:r>
              <a:rPr lang="ru-RU" i="1" dirty="0" err="1">
                <a:latin typeface="Times New Roman" pitchFamily="18"/>
              </a:rPr>
              <a:t>квалификацията</a:t>
            </a:r>
            <a:r>
              <a:rPr lang="ru-RU" i="1" dirty="0">
                <a:latin typeface="Times New Roman" pitchFamily="18"/>
              </a:rPr>
              <a:t>, чрез:</a:t>
            </a:r>
          </a:p>
          <a:p>
            <a:pPr lvl="0">
              <a:buNone/>
            </a:pPr>
            <a:r>
              <a:rPr lang="ru-RU" dirty="0" smtClean="0">
                <a:latin typeface="Times New Roman" pitchFamily="18"/>
              </a:rPr>
              <a:t>1. </a:t>
            </a:r>
            <a:r>
              <a:rPr lang="ru-RU" dirty="0" err="1">
                <a:latin typeface="Times New Roman" pitchFamily="18"/>
              </a:rPr>
              <a:t>Посещаване</a:t>
            </a:r>
            <a:r>
              <a:rPr lang="ru-RU" dirty="0">
                <a:latin typeface="Times New Roman" pitchFamily="18"/>
              </a:rPr>
              <a:t> на </a:t>
            </a:r>
            <a:r>
              <a:rPr lang="ru-RU" dirty="0" err="1">
                <a:latin typeface="Times New Roman" pitchFamily="18"/>
              </a:rPr>
              <a:t>курсове</a:t>
            </a:r>
            <a:r>
              <a:rPr lang="ru-RU" dirty="0">
                <a:latin typeface="Times New Roman" pitchFamily="18"/>
              </a:rPr>
              <a:t> и обучения в </a:t>
            </a:r>
            <a:r>
              <a:rPr lang="ru-RU" dirty="0" err="1">
                <a:latin typeface="Times New Roman" pitchFamily="18"/>
              </a:rPr>
              <a:t>областта</a:t>
            </a:r>
            <a:r>
              <a:rPr lang="ru-RU" dirty="0">
                <a:latin typeface="Times New Roman" pitchFamily="18"/>
              </a:rPr>
              <a:t> на </a:t>
            </a:r>
            <a:r>
              <a:rPr lang="ru-RU" dirty="0" err="1">
                <a:latin typeface="Times New Roman" pitchFamily="18"/>
              </a:rPr>
              <a:t>педагогиката</a:t>
            </a:r>
            <a:r>
              <a:rPr lang="ru-RU" dirty="0">
                <a:latin typeface="Times New Roman" pitchFamily="18"/>
              </a:rPr>
              <a:t>, </a:t>
            </a:r>
            <a:r>
              <a:rPr lang="ru-RU" dirty="0" err="1">
                <a:latin typeface="Times New Roman" pitchFamily="18"/>
              </a:rPr>
              <a:t>методиката</a:t>
            </a:r>
            <a:r>
              <a:rPr lang="ru-RU" dirty="0">
                <a:latin typeface="Times New Roman" pitchFamily="18"/>
              </a:rPr>
              <a:t> на </a:t>
            </a:r>
            <a:r>
              <a:rPr lang="ru-RU" dirty="0" err="1">
                <a:latin typeface="Times New Roman" pitchFamily="18"/>
              </a:rPr>
              <a:t>преподаване</a:t>
            </a:r>
            <a:r>
              <a:rPr lang="ru-RU" dirty="0">
                <a:latin typeface="Times New Roman" pitchFamily="18"/>
              </a:rPr>
              <a:t>, </a:t>
            </a:r>
            <a:r>
              <a:rPr lang="ru-RU" dirty="0" err="1">
                <a:latin typeface="Times New Roman" pitchFamily="18"/>
              </a:rPr>
              <a:t>иновативни</a:t>
            </a:r>
            <a:r>
              <a:rPr lang="ru-RU" dirty="0">
                <a:latin typeface="Times New Roman" pitchFamily="18"/>
              </a:rPr>
              <a:t> и </a:t>
            </a:r>
            <a:r>
              <a:rPr lang="ru-RU" dirty="0" err="1">
                <a:latin typeface="Times New Roman" pitchFamily="18"/>
              </a:rPr>
              <a:t>интерактивни</a:t>
            </a:r>
            <a:r>
              <a:rPr lang="ru-RU" dirty="0">
                <a:latin typeface="Times New Roman" pitchFamily="18"/>
              </a:rPr>
              <a:t> </a:t>
            </a:r>
            <a:r>
              <a:rPr lang="ru-RU" dirty="0" err="1">
                <a:latin typeface="Times New Roman" pitchFamily="18"/>
              </a:rPr>
              <a:t>методи</a:t>
            </a:r>
            <a:r>
              <a:rPr lang="ru-RU" dirty="0">
                <a:latin typeface="Times New Roman" pitchFamily="18"/>
              </a:rPr>
              <a:t> на </a:t>
            </a:r>
            <a:r>
              <a:rPr lang="ru-RU" dirty="0" err="1">
                <a:latin typeface="Times New Roman" pitchFamily="18"/>
              </a:rPr>
              <a:t>преподаване</a:t>
            </a:r>
            <a:r>
              <a:rPr lang="ru-RU" dirty="0">
                <a:latin typeface="Times New Roman" pitchFamily="18"/>
              </a:rPr>
              <a:t> в </a:t>
            </a:r>
            <a:r>
              <a:rPr lang="ru-RU" dirty="0" err="1">
                <a:latin typeface="Times New Roman" pitchFamily="18"/>
              </a:rPr>
              <a:t>детската</a:t>
            </a:r>
            <a:r>
              <a:rPr lang="ru-RU" dirty="0">
                <a:latin typeface="Times New Roman" pitchFamily="18"/>
              </a:rPr>
              <a:t> градина.</a:t>
            </a:r>
          </a:p>
          <a:p>
            <a:pPr lvl="0">
              <a:buNone/>
            </a:pPr>
            <a:r>
              <a:rPr lang="ru-RU" dirty="0" smtClean="0">
                <a:latin typeface="Times New Roman" pitchFamily="18"/>
              </a:rPr>
              <a:t>2. </a:t>
            </a:r>
            <a:r>
              <a:rPr lang="ru-RU" dirty="0" err="1">
                <a:latin typeface="Times New Roman" pitchFamily="18"/>
              </a:rPr>
              <a:t>Усъвършенстване</a:t>
            </a:r>
            <a:r>
              <a:rPr lang="ru-RU" dirty="0">
                <a:latin typeface="Times New Roman" pitchFamily="18"/>
              </a:rPr>
              <a:t> на </a:t>
            </a:r>
            <a:r>
              <a:rPr lang="ru-RU" dirty="0" err="1">
                <a:latin typeface="Times New Roman" pitchFamily="18"/>
              </a:rPr>
              <a:t>уменията</a:t>
            </a:r>
            <a:r>
              <a:rPr lang="ru-RU" dirty="0">
                <a:latin typeface="Times New Roman" pitchFamily="18"/>
              </a:rPr>
              <a:t> за </a:t>
            </a:r>
            <a:r>
              <a:rPr lang="ru-RU" dirty="0" err="1">
                <a:latin typeface="Times New Roman" pitchFamily="18"/>
              </a:rPr>
              <a:t>планиране</a:t>
            </a:r>
            <a:r>
              <a:rPr lang="ru-RU" dirty="0">
                <a:latin typeface="Times New Roman" pitchFamily="18"/>
              </a:rPr>
              <a:t> и подбор на </a:t>
            </a:r>
            <a:r>
              <a:rPr lang="ru-RU" dirty="0" err="1">
                <a:latin typeface="Times New Roman" pitchFamily="18"/>
              </a:rPr>
              <a:t>подходящи</a:t>
            </a:r>
            <a:r>
              <a:rPr lang="ru-RU" dirty="0">
                <a:latin typeface="Times New Roman" pitchFamily="18"/>
              </a:rPr>
              <a:t>, нови и </a:t>
            </a:r>
            <a:r>
              <a:rPr lang="ru-RU" dirty="0" err="1">
                <a:latin typeface="Times New Roman" pitchFamily="18"/>
              </a:rPr>
              <a:t>интересни</a:t>
            </a:r>
            <a:r>
              <a:rPr lang="ru-RU" dirty="0">
                <a:latin typeface="Times New Roman" pitchFamily="18"/>
              </a:rPr>
              <a:t> </a:t>
            </a:r>
            <a:r>
              <a:rPr lang="ru-RU" dirty="0" err="1">
                <a:latin typeface="Times New Roman" pitchFamily="18"/>
              </a:rPr>
              <a:t>методи</a:t>
            </a:r>
            <a:r>
              <a:rPr lang="ru-RU" dirty="0">
                <a:latin typeface="Times New Roman" pitchFamily="18"/>
              </a:rPr>
              <a:t>, средства и </a:t>
            </a:r>
            <a:r>
              <a:rPr lang="ru-RU" dirty="0" err="1">
                <a:latin typeface="Times New Roman" pitchFamily="18"/>
              </a:rPr>
              <a:t>материали</a:t>
            </a:r>
            <a:r>
              <a:rPr lang="ru-RU" dirty="0">
                <a:latin typeface="Times New Roman" pitchFamily="18"/>
              </a:rPr>
              <a:t>, </a:t>
            </a:r>
            <a:r>
              <a:rPr lang="ru-RU" dirty="0" err="1">
                <a:latin typeface="Times New Roman" pitchFamily="18"/>
              </a:rPr>
              <a:t>подходящи</a:t>
            </a:r>
            <a:r>
              <a:rPr lang="ru-RU" dirty="0">
                <a:latin typeface="Times New Roman" pitchFamily="18"/>
              </a:rPr>
              <a:t> за </a:t>
            </a:r>
            <a:r>
              <a:rPr lang="ru-RU" dirty="0" err="1">
                <a:latin typeface="Times New Roman" pitchFamily="18"/>
              </a:rPr>
              <a:t>различните</a:t>
            </a:r>
            <a:r>
              <a:rPr lang="ru-RU" dirty="0">
                <a:latin typeface="Times New Roman" pitchFamily="18"/>
              </a:rPr>
              <a:t> </a:t>
            </a:r>
            <a:r>
              <a:rPr lang="ru-RU" dirty="0" smtClean="0">
                <a:latin typeface="Times New Roman" pitchFamily="18"/>
              </a:rPr>
              <a:t>            теми </a:t>
            </a:r>
            <a:r>
              <a:rPr lang="ru-RU" dirty="0">
                <a:latin typeface="Times New Roman" pitchFamily="18"/>
              </a:rPr>
              <a:t>по </a:t>
            </a:r>
            <a:r>
              <a:rPr lang="ru-RU" dirty="0" err="1">
                <a:latin typeface="Times New Roman" pitchFamily="18"/>
              </a:rPr>
              <a:t>образователни</a:t>
            </a:r>
            <a:r>
              <a:rPr lang="ru-RU" dirty="0">
                <a:latin typeface="Times New Roman" pitchFamily="18"/>
              </a:rPr>
              <a:t> направления.  </a:t>
            </a:r>
          </a:p>
        </p:txBody>
      </p:sp>
    </p:spTree>
    <p:extLst>
      <p:ext uri="{BB962C8B-B14F-4D97-AF65-F5344CB8AC3E}">
        <p14:creationId xmlns:p14="http://schemas.microsoft.com/office/powerpoint/2010/main" xmlns="" val="21580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1231</Words>
  <Application>Microsoft Office PowerPoint</Application>
  <PresentationFormat>Презентация на цял екран (4:3)</PresentationFormat>
  <Paragraphs>156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16</vt:i4>
      </vt:variant>
    </vt:vector>
  </HeadingPairs>
  <TitlesOfParts>
    <vt:vector size="17" baseType="lpstr">
      <vt:lpstr>Office тема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Desi</dc:creator>
  <cp:lastModifiedBy>User</cp:lastModifiedBy>
  <cp:revision>36</cp:revision>
  <dcterms:created xsi:type="dcterms:W3CDTF">2020-01-30T08:42:13Z</dcterms:created>
  <dcterms:modified xsi:type="dcterms:W3CDTF">2022-09-20T09:59:46Z</dcterms:modified>
</cp:coreProperties>
</file>