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3" r:id="rId6"/>
    <p:sldId id="262" r:id="rId7"/>
    <p:sldId id="261" r:id="rId8"/>
    <p:sldId id="267" r:id="rId9"/>
    <p:sldId id="266" r:id="rId10"/>
    <p:sldId id="265" r:id="rId11"/>
    <p:sldId id="264" r:id="rId12"/>
    <p:sldId id="268" r:id="rId13"/>
    <p:sldId id="269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83"/>
    <a:srgbClr val="00217E"/>
    <a:srgbClr val="FF0D97"/>
    <a:srgbClr val="FF9933"/>
    <a:srgbClr val="9EFF29"/>
    <a:srgbClr val="003635"/>
    <a:srgbClr val="5DD5FF"/>
    <a:srgbClr val="600000"/>
    <a:srgbClr val="FF8225"/>
    <a:srgbClr val="FF2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343" autoAdjust="0"/>
  </p:normalViewPr>
  <p:slideViewPr>
    <p:cSldViewPr snapToGrid="0">
      <p:cViewPr varScale="1">
        <p:scale>
          <a:sx n="97" d="100"/>
          <a:sy n="97" d="100"/>
        </p:scale>
        <p:origin x="68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6701" y="1644445"/>
            <a:ext cx="7801893" cy="177718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E60083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070" y="3491683"/>
            <a:ext cx="7766107" cy="678426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00217E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442" y="320203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E6008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5" y="1224116"/>
            <a:ext cx="8244349" cy="3524865"/>
          </a:xfrm>
        </p:spPr>
        <p:txBody>
          <a:bodyPr/>
          <a:lstStyle>
            <a:lvl1pPr algn="l">
              <a:defRPr sz="2800">
                <a:solidFill>
                  <a:srgbClr val="00217E"/>
                </a:solidFill>
              </a:defRPr>
            </a:lvl1pPr>
            <a:lvl2pPr algn="l">
              <a:defRPr>
                <a:solidFill>
                  <a:srgbClr val="00217E"/>
                </a:solidFill>
              </a:defRPr>
            </a:lvl2pPr>
            <a:lvl3pPr algn="l">
              <a:defRPr>
                <a:solidFill>
                  <a:srgbClr val="00217E"/>
                </a:solidFill>
              </a:defRPr>
            </a:lvl3pPr>
            <a:lvl4pPr algn="l">
              <a:defRPr>
                <a:solidFill>
                  <a:srgbClr val="00217E"/>
                </a:solidFill>
              </a:defRPr>
            </a:lvl4pPr>
            <a:lvl5pPr algn="l">
              <a:defRPr>
                <a:solidFill>
                  <a:srgbClr val="00217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86" y="487653"/>
            <a:ext cx="6618881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6008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574" y="1260986"/>
            <a:ext cx="6644149" cy="3508626"/>
          </a:xfrm>
        </p:spPr>
        <p:txBody>
          <a:bodyPr/>
          <a:lstStyle>
            <a:lvl1pPr>
              <a:defRPr sz="2800">
                <a:solidFill>
                  <a:srgbClr val="00217E"/>
                </a:solidFill>
              </a:defRPr>
            </a:lvl1pPr>
            <a:lvl2pPr>
              <a:defRPr>
                <a:solidFill>
                  <a:srgbClr val="00217E"/>
                </a:solidFill>
              </a:defRPr>
            </a:lvl2pPr>
            <a:lvl3pPr>
              <a:defRPr>
                <a:solidFill>
                  <a:srgbClr val="00217E"/>
                </a:solidFill>
              </a:defRPr>
            </a:lvl3pPr>
            <a:lvl4pPr>
              <a:defRPr>
                <a:solidFill>
                  <a:srgbClr val="00217E"/>
                </a:solidFill>
              </a:defRPr>
            </a:lvl4pPr>
            <a:lvl5pPr>
              <a:defRPr>
                <a:solidFill>
                  <a:srgbClr val="00217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945" y="308513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E6008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99761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17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72158"/>
            <a:ext cx="4040188" cy="2276294"/>
          </a:xfrm>
        </p:spPr>
        <p:txBody>
          <a:bodyPr/>
          <a:lstStyle>
            <a:lvl1pPr algn="ctr">
              <a:defRPr sz="2400">
                <a:solidFill>
                  <a:srgbClr val="00217E"/>
                </a:solidFill>
              </a:defRPr>
            </a:lvl1pPr>
            <a:lvl2pPr algn="ctr">
              <a:defRPr sz="2000">
                <a:solidFill>
                  <a:srgbClr val="00217E"/>
                </a:solidFill>
              </a:defRPr>
            </a:lvl2pPr>
            <a:lvl3pPr algn="ctr">
              <a:defRPr sz="1800">
                <a:solidFill>
                  <a:srgbClr val="00217E"/>
                </a:solidFill>
              </a:defRPr>
            </a:lvl3pPr>
            <a:lvl4pPr algn="ctr">
              <a:defRPr sz="1600">
                <a:solidFill>
                  <a:srgbClr val="00217E"/>
                </a:solidFill>
              </a:defRPr>
            </a:lvl4pPr>
            <a:lvl5pPr algn="ctr">
              <a:defRPr sz="1600">
                <a:solidFill>
                  <a:srgbClr val="00217E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99761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17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72158"/>
            <a:ext cx="4041775" cy="2276294"/>
          </a:xfrm>
        </p:spPr>
        <p:txBody>
          <a:bodyPr/>
          <a:lstStyle>
            <a:lvl1pPr algn="ctr">
              <a:defRPr sz="2400">
                <a:solidFill>
                  <a:srgbClr val="00217E"/>
                </a:solidFill>
              </a:defRPr>
            </a:lvl1pPr>
            <a:lvl2pPr algn="ctr">
              <a:defRPr sz="2000">
                <a:solidFill>
                  <a:srgbClr val="00217E"/>
                </a:solidFill>
              </a:defRPr>
            </a:lvl2pPr>
            <a:lvl3pPr algn="ctr">
              <a:defRPr sz="1800">
                <a:solidFill>
                  <a:srgbClr val="00217E"/>
                </a:solidFill>
              </a:defRPr>
            </a:lvl3pPr>
            <a:lvl4pPr algn="ctr">
              <a:defRPr sz="1600">
                <a:solidFill>
                  <a:srgbClr val="00217E"/>
                </a:solidFill>
              </a:defRPr>
            </a:lvl4pPr>
            <a:lvl5pPr algn="ctr">
              <a:defRPr sz="1600">
                <a:solidFill>
                  <a:srgbClr val="00217E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5157" y="1460489"/>
            <a:ext cx="2874690" cy="1673941"/>
          </a:xfrm>
        </p:spPr>
        <p:txBody>
          <a:bodyPr>
            <a:noAutofit/>
          </a:bodyPr>
          <a:lstStyle/>
          <a:p>
            <a:pPr algn="ctr"/>
            <a:r>
              <a:rPr lang="bg-BG" sz="3300" dirty="0" smtClean="0"/>
              <a:t/>
            </a:r>
            <a:br>
              <a:rPr lang="bg-BG" sz="3300" dirty="0" smtClean="0"/>
            </a:br>
            <a:r>
              <a:rPr lang="bg-BG" sz="3300" dirty="0" smtClean="0"/>
              <a:t>Зоя Венциславова</a:t>
            </a:r>
            <a:br>
              <a:rPr lang="bg-BG" sz="3300" dirty="0" smtClean="0"/>
            </a:br>
            <a:r>
              <a:rPr lang="bg-BG" sz="3300" dirty="0" smtClean="0"/>
              <a:t>Жиянска</a:t>
            </a:r>
            <a:endParaRPr lang="en-US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553" y="3333127"/>
            <a:ext cx="7883014" cy="730043"/>
          </a:xfrm>
        </p:spPr>
        <p:txBody>
          <a:bodyPr/>
          <a:lstStyle/>
          <a:p>
            <a:r>
              <a:rPr lang="bg-BG" dirty="0" smtClean="0"/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5" y="1594620"/>
            <a:ext cx="1333516" cy="188599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350" y="424821"/>
            <a:ext cx="2874690" cy="1673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6008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400" dirty="0" smtClean="0"/>
              <a:t>Портфолио</a:t>
            </a:r>
            <a:br>
              <a:rPr lang="bg-BG" sz="4400" dirty="0" smtClean="0"/>
            </a:br>
            <a:endParaRPr lang="en-US" sz="4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13689" y="3813439"/>
            <a:ext cx="4872501" cy="1673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6008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ДЕТСКА ГРАДИНА  „ПЪРВИ ЮНИ“ СЕЛО  ГИГЕН</a:t>
            </a:r>
            <a:endParaRPr lang="en-US" sz="2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60444" y="574842"/>
            <a:ext cx="4872501" cy="1673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6008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/>
              <a:t>на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8711" y="3235698"/>
            <a:ext cx="4872501" cy="1673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6008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/>
              <a:t>Младши учител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Съдържание: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Моето </a:t>
            </a:r>
            <a:r>
              <a:rPr lang="bg-BG" dirty="0" smtClean="0"/>
              <a:t>м</a:t>
            </a:r>
            <a:r>
              <a:rPr lang="ru-RU" dirty="0" smtClean="0"/>
              <a:t>ото</a:t>
            </a:r>
            <a:endParaRPr lang="ru-RU" dirty="0"/>
          </a:p>
          <a:p>
            <a:r>
              <a:rPr lang="ru-RU" dirty="0" smtClean="0"/>
              <a:t>Образование</a:t>
            </a:r>
          </a:p>
          <a:p>
            <a:r>
              <a:rPr lang="ru-RU" dirty="0" smtClean="0"/>
              <a:t>Сертификати</a:t>
            </a:r>
            <a:endParaRPr lang="ru-RU" dirty="0"/>
          </a:p>
          <a:p>
            <a:r>
              <a:rPr lang="ru-RU" dirty="0" smtClean="0"/>
              <a:t>Философия </a:t>
            </a:r>
            <a:r>
              <a:rPr lang="ru-RU" dirty="0"/>
              <a:t>на </a:t>
            </a:r>
            <a:r>
              <a:rPr lang="ru-RU" dirty="0" smtClean="0"/>
              <a:t>преподаването</a:t>
            </a:r>
          </a:p>
          <a:p>
            <a:r>
              <a:rPr lang="ru-RU" dirty="0" smtClean="0"/>
              <a:t>Трудов стаж</a:t>
            </a:r>
            <a:endParaRPr lang="ru-RU" dirty="0"/>
          </a:p>
          <a:p>
            <a:r>
              <a:rPr lang="ru-RU" dirty="0" smtClean="0"/>
              <a:t>Педагогическа </a:t>
            </a:r>
            <a:r>
              <a:rPr lang="ru-RU" dirty="0"/>
              <a:t>дейност</a:t>
            </a:r>
          </a:p>
          <a:p>
            <a:r>
              <a:rPr lang="ru-RU" dirty="0" smtClean="0"/>
              <a:t>Лични </a:t>
            </a:r>
            <a:r>
              <a:rPr lang="ru-RU" dirty="0"/>
              <a:t>умения</a:t>
            </a:r>
          </a:p>
          <a:p>
            <a:r>
              <a:rPr lang="ru-RU" dirty="0" smtClean="0"/>
              <a:t>Методи </a:t>
            </a:r>
            <a:r>
              <a:rPr lang="ru-RU" dirty="0"/>
              <a:t>на преподаване</a:t>
            </a:r>
          </a:p>
          <a:p>
            <a:r>
              <a:rPr lang="ru-RU" dirty="0" smtClean="0"/>
              <a:t>Методи </a:t>
            </a:r>
            <a:r>
              <a:rPr lang="ru-RU" dirty="0"/>
              <a:t>за обратна връзка</a:t>
            </a:r>
          </a:p>
          <a:p>
            <a:r>
              <a:rPr lang="ru-RU" dirty="0" smtClean="0"/>
              <a:t>Дейности </a:t>
            </a:r>
            <a:r>
              <a:rPr lang="ru-RU" dirty="0"/>
              <a:t>и мероприятия - Снимки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mtClean="0"/>
              <a:t>Моето </a:t>
            </a:r>
            <a:r>
              <a:rPr lang="bg-BG"/>
              <a:t>м</a:t>
            </a:r>
            <a:r>
              <a:rPr lang="bg-BG" smtClean="0"/>
              <a:t>ото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За мен учителството е ПРИЗВАНИЕ И МИСИЯ, а не професия. Вярвам, че на този свят няма случайни неща, затова приемам, че в подходящия момент то просто ми се случи. Всеки, който ме познава може да каже, че съм родена за това!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Образование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62530" y="1583519"/>
            <a:ext cx="4040188" cy="479822"/>
          </a:xfrm>
        </p:spPr>
        <p:txBody>
          <a:bodyPr>
            <a:noAutofit/>
          </a:bodyPr>
          <a:lstStyle/>
          <a:p>
            <a:r>
              <a:rPr lang="bg-BG" sz="2800" dirty="0" smtClean="0"/>
              <a:t>Средно образование</a:t>
            </a:r>
            <a:br>
              <a:rPr lang="bg-BG" sz="2800" dirty="0" smtClean="0"/>
            </a:br>
            <a:endParaRPr lang="en-US" sz="28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3" y="2574823"/>
            <a:ext cx="3045028" cy="2276475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408569" y="1709089"/>
            <a:ext cx="4955792" cy="699429"/>
          </a:xfrm>
        </p:spPr>
        <p:txBody>
          <a:bodyPr>
            <a:normAutofit fontScale="62500" lnSpcReduction="20000"/>
          </a:bodyPr>
          <a:lstStyle/>
          <a:p>
            <a:r>
              <a:rPr lang="bg-BG" dirty="0" smtClean="0"/>
              <a:t>ВЕЧЕРНО СРЕДНО ОБЩООБРАЗОВАТЕЛНО УЧИЛИЩЕ „Никола Йонков Вапцаров“</a:t>
            </a:r>
          </a:p>
          <a:p>
            <a:r>
              <a:rPr lang="bg-BG" dirty="0" smtClean="0"/>
              <a:t>1994г.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205" y="2574822"/>
            <a:ext cx="3045028" cy="2276475"/>
          </a:xfrm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Образование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752698" y="1229268"/>
            <a:ext cx="4040188" cy="479822"/>
          </a:xfrm>
        </p:spPr>
        <p:txBody>
          <a:bodyPr>
            <a:noAutofit/>
          </a:bodyPr>
          <a:lstStyle/>
          <a:p>
            <a:r>
              <a:rPr lang="bg-BG" sz="2800" dirty="0" smtClean="0"/>
              <a:t>Висше образование</a:t>
            </a:r>
            <a:endParaRPr lang="en-US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1393359" y="1709090"/>
            <a:ext cx="6758866" cy="88624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Великотърновски университет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Св. св. Кирил и </a:t>
            </a:r>
            <a:r>
              <a:rPr lang="ru-RU" dirty="0" smtClean="0"/>
              <a:t>Методий" </a:t>
            </a:r>
          </a:p>
          <a:p>
            <a:r>
              <a:rPr lang="ru-RU" sz="2000" dirty="0" smtClean="0"/>
              <a:t>2019г. – 2022г.</a:t>
            </a:r>
            <a:endParaRPr lang="bg-BG" sz="2000" dirty="0" smtClean="0"/>
          </a:p>
        </p:txBody>
      </p:sp>
      <p:pic>
        <p:nvPicPr>
          <p:cNvPr id="10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726" y="2595330"/>
            <a:ext cx="3044993" cy="2276475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3" y="2595331"/>
            <a:ext cx="3045028" cy="2276475"/>
          </a:xfrm>
        </p:spPr>
      </p:pic>
    </p:spTree>
    <p:extLst>
      <p:ext uri="{BB962C8B-B14F-4D97-AF65-F5344CB8AC3E}">
        <p14:creationId xmlns:p14="http://schemas.microsoft.com/office/powerpoint/2010/main" val="41042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Сертификат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945" y="1422499"/>
            <a:ext cx="4040188" cy="479822"/>
          </a:xfrm>
        </p:spPr>
        <p:txBody>
          <a:bodyPr/>
          <a:lstStyle/>
          <a:p>
            <a:r>
              <a:rPr lang="bg-BG" dirty="0" smtClean="0"/>
              <a:t>Удостоверение</a:t>
            </a:r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57" y="1422499"/>
            <a:ext cx="2384501" cy="3189526"/>
          </a:xfrm>
        </p:spPr>
      </p:pic>
      <p:sp>
        <p:nvSpPr>
          <p:cNvPr id="8" name="Content Placeholder 4"/>
          <p:cNvSpPr>
            <a:spLocks noGrp="1"/>
          </p:cNvSpPr>
          <p:nvPr>
            <p:ph idx="1"/>
          </p:nvPr>
        </p:nvSpPr>
        <p:spPr>
          <a:xfrm>
            <a:off x="427880" y="905326"/>
            <a:ext cx="4220318" cy="2917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Училищното и предучилищното образование – предизвикателства и възможности за ефективно взаимодействие на всички заинтересовани страни </a:t>
            </a:r>
          </a:p>
          <a:p>
            <a:pPr marL="0" indent="0">
              <a:buNone/>
            </a:pPr>
            <a:r>
              <a:rPr lang="ru-RU" sz="1600" dirty="0" smtClean="0"/>
              <a:t>Слънчев Бряг 2015г.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1091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79878" y="416598"/>
            <a:ext cx="8093365" cy="7635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Философия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на преподаването</a:t>
            </a:r>
            <a:br>
              <a:rPr lang="ru-RU" dirty="0"/>
            </a:br>
            <a:endParaRPr lang="bg-B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5473" y="1307943"/>
            <a:ext cx="8573728" cy="357551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200" dirty="0"/>
              <a:t>В професията си се стремя най-напред да съумея </a:t>
            </a:r>
            <a:r>
              <a:rPr lang="ru-RU" sz="2200" dirty="0" smtClean="0"/>
              <a:t>да формирам </a:t>
            </a:r>
            <a:r>
              <a:rPr lang="ru-RU" sz="2200" dirty="0"/>
              <a:t>доверие и </a:t>
            </a:r>
            <a:r>
              <a:rPr lang="ru-RU" sz="2200" dirty="0" smtClean="0"/>
              <a:t>спокойствие, както </a:t>
            </a:r>
            <a:r>
              <a:rPr lang="ru-RU" sz="2200" dirty="0"/>
              <a:t>в децата, така и </a:t>
            </a:r>
            <a:r>
              <a:rPr lang="ru-RU" sz="2200" dirty="0" smtClean="0"/>
              <a:t>в родителите</a:t>
            </a:r>
            <a:r>
              <a:rPr lang="ru-RU" sz="2200" dirty="0"/>
              <a:t>. Убедена съм, че доверието е в основата </a:t>
            </a:r>
            <a:r>
              <a:rPr lang="ru-RU" sz="2200" dirty="0" smtClean="0"/>
              <a:t>на последващите </a:t>
            </a:r>
            <a:r>
              <a:rPr lang="ru-RU" sz="2200" dirty="0"/>
              <a:t>успешни дейности на обучение, </a:t>
            </a:r>
            <a:r>
              <a:rPr lang="ru-RU" sz="2200" dirty="0" smtClean="0"/>
              <a:t>забавления и игри</a:t>
            </a:r>
            <a:r>
              <a:rPr lang="ru-RU" sz="2200" dirty="0"/>
              <a:t>.</a:t>
            </a:r>
          </a:p>
          <a:p>
            <a:pPr algn="l"/>
            <a:r>
              <a:rPr lang="ru-RU" sz="2200" dirty="0"/>
              <a:t>В детската градина е важно децата да бъдат обучавани, </a:t>
            </a:r>
            <a:r>
              <a:rPr lang="ru-RU" sz="2200" dirty="0" smtClean="0"/>
              <a:t>но най-важно </a:t>
            </a:r>
            <a:r>
              <a:rPr lang="ru-RU" sz="2200" dirty="0"/>
              <a:t>е да бъдат щастливи и да растат спокойно. </a:t>
            </a:r>
            <a:r>
              <a:rPr lang="ru-RU" sz="2200" dirty="0" smtClean="0"/>
              <a:t>В моята </a:t>
            </a:r>
            <a:r>
              <a:rPr lang="ru-RU" sz="2200" dirty="0"/>
              <a:t>неособено голяма практика установих, че децата възпиемат и пресъздават наученото чрез играта в разнообразните ѝ </a:t>
            </a:r>
            <a:r>
              <a:rPr lang="ru-RU" sz="2200" dirty="0" smtClean="0"/>
              <a:t>форми</a:t>
            </a:r>
            <a:r>
              <a:rPr lang="ru-RU" sz="2200" dirty="0"/>
              <a:t>. 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bg-BG" sz="2200" dirty="0"/>
          </a:p>
          <a:p>
            <a:pPr algn="l"/>
            <a:r>
              <a:rPr lang="ru-RU" dirty="0" smtClean="0"/>
              <a:t>			</a:t>
            </a:r>
            <a:r>
              <a:rPr lang="ru-RU" dirty="0" smtClean="0">
                <a:cs typeface="Aharoni" panose="02010803020104030203" pitchFamily="2" charset="-79"/>
              </a:rPr>
              <a:t>Играй</a:t>
            </a:r>
            <a:r>
              <a:rPr lang="ru-RU" dirty="0">
                <a:cs typeface="Aharoni" panose="02010803020104030203" pitchFamily="2" charset="-79"/>
              </a:rPr>
              <a:t>, Забавлявай се, Учи!</a:t>
            </a:r>
          </a:p>
          <a:p>
            <a:pPr algn="l"/>
            <a:r>
              <a:rPr lang="ru-RU" sz="2200" dirty="0"/>
              <a:t>Това е убеждението, което следвам </a:t>
            </a:r>
            <a:r>
              <a:rPr lang="ru-RU" sz="2200" dirty="0" smtClean="0"/>
              <a:t>и резултатите </a:t>
            </a:r>
            <a:r>
              <a:rPr lang="ru-RU" sz="2200" dirty="0"/>
              <a:t>са наистина </a:t>
            </a:r>
            <a:r>
              <a:rPr lang="ru-RU" sz="2200" dirty="0" smtClean="0"/>
              <a:t>добри.</a:t>
            </a: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val="403933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Трудов стаж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945" y="1692442"/>
            <a:ext cx="4247535" cy="2193813"/>
          </a:xfrm>
        </p:spPr>
        <p:txBody>
          <a:bodyPr>
            <a:normAutofit/>
          </a:bodyPr>
          <a:lstStyle/>
          <a:p>
            <a:pPr algn="l"/>
            <a:r>
              <a:rPr lang="bg-BG" sz="2000" dirty="0" smtClean="0"/>
              <a:t>На 8 Октомври 2021г започнах да преподавам като Младши учител в</a:t>
            </a:r>
          </a:p>
          <a:p>
            <a:pPr algn="l"/>
            <a:r>
              <a:rPr lang="bg-BG" sz="2000" dirty="0" smtClean="0"/>
              <a:t>детска градина „Първи Юни“ </a:t>
            </a:r>
          </a:p>
          <a:p>
            <a:pPr algn="l"/>
            <a:r>
              <a:rPr lang="bg-BG" sz="2000" dirty="0" smtClean="0"/>
              <a:t>село Гиген</a:t>
            </a:r>
            <a:endParaRPr lang="bg-BG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76" y="1424458"/>
            <a:ext cx="3257834" cy="354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1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984" y="524823"/>
            <a:ext cx="8093365" cy="763525"/>
          </a:xfrm>
        </p:spPr>
        <p:txBody>
          <a:bodyPr>
            <a:normAutofit fontScale="90000"/>
          </a:bodyPr>
          <a:lstStyle/>
          <a:p>
            <a:r>
              <a:rPr lang="ru-RU" dirty="0"/>
              <a:t>Педагогическа дейност</a:t>
            </a:r>
            <a:br>
              <a:rPr lang="ru-RU" dirty="0"/>
            </a:b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157" y="788598"/>
            <a:ext cx="7958192" cy="2764084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Работя като </a:t>
            </a:r>
            <a:r>
              <a:rPr lang="ru-RU" dirty="0" smtClean="0"/>
              <a:t>младши </a:t>
            </a:r>
            <a:r>
              <a:rPr lang="ru-RU" dirty="0"/>
              <a:t>учител </a:t>
            </a:r>
            <a:r>
              <a:rPr lang="ru-RU" dirty="0" smtClean="0"/>
              <a:t>в детска градина  </a:t>
            </a:r>
            <a:r>
              <a:rPr lang="ru-RU" dirty="0"/>
              <a:t>„Първи юни“, село Гиген, общ. Гулянци, обл. Плевен. </a:t>
            </a:r>
            <a:endParaRPr lang="ru-RU" dirty="0" smtClean="0"/>
          </a:p>
          <a:p>
            <a:pPr algn="l"/>
            <a:r>
              <a:rPr lang="ru-RU" dirty="0" smtClean="0"/>
              <a:t>Преподавам </a:t>
            </a:r>
            <a:r>
              <a:rPr lang="ru-RU" dirty="0"/>
              <a:t>в Разновъзрастова  1 и 2 </a:t>
            </a:r>
            <a:r>
              <a:rPr lang="ru-RU" dirty="0" smtClean="0"/>
              <a:t>група - Патета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795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268" y="554319"/>
            <a:ext cx="8093365" cy="763525"/>
          </a:xfrm>
        </p:spPr>
        <p:txBody>
          <a:bodyPr>
            <a:normAutofit fontScale="90000"/>
          </a:bodyPr>
          <a:lstStyle/>
          <a:p>
            <a:r>
              <a:rPr lang="ru-RU" dirty="0"/>
              <a:t>Лични умения</a:t>
            </a:r>
            <a:br>
              <a:rPr lang="ru-RU" dirty="0"/>
            </a:b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623" y="1401613"/>
            <a:ext cx="4040188" cy="374460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bg-BG" dirty="0"/>
              <a:t>Работа с компютър: </a:t>
            </a:r>
          </a:p>
          <a:p>
            <a:pPr marL="0" indent="0" algn="l">
              <a:buNone/>
            </a:pPr>
            <a:r>
              <a:rPr lang="bg-BG" dirty="0" smtClean="0"/>
              <a:t>– </a:t>
            </a:r>
            <a:r>
              <a:rPr lang="en-US" dirty="0"/>
              <a:t>MS Windows </a:t>
            </a:r>
            <a:r>
              <a:rPr lang="bg-BG" dirty="0" smtClean="0"/>
              <a:t>10</a:t>
            </a:r>
          </a:p>
          <a:p>
            <a:pPr marL="0" indent="0" algn="l">
              <a:buNone/>
            </a:pPr>
            <a:r>
              <a:rPr lang="en-US" dirty="0" smtClean="0"/>
              <a:t>– </a:t>
            </a:r>
            <a:r>
              <a:rPr lang="en-US" dirty="0"/>
              <a:t>MS Office </a:t>
            </a:r>
            <a:endParaRPr lang="bg-BG" dirty="0" smtClean="0"/>
          </a:p>
          <a:p>
            <a:pPr marL="0" indent="0" algn="l">
              <a:buNone/>
            </a:pPr>
            <a:r>
              <a:rPr lang="en-US" dirty="0" smtClean="0"/>
              <a:t>– </a:t>
            </a:r>
            <a:r>
              <a:rPr lang="en-US" dirty="0"/>
              <a:t>Internet </a:t>
            </a:r>
            <a:endParaRPr lang="bg-BG" dirty="0" smtClean="0"/>
          </a:p>
          <a:p>
            <a:pPr marL="0" indent="0" algn="l">
              <a:buNone/>
            </a:pPr>
            <a:r>
              <a:rPr lang="en-US" dirty="0" smtClean="0"/>
              <a:t>– </a:t>
            </a:r>
            <a:r>
              <a:rPr lang="bg-BG" dirty="0"/>
              <a:t>Други софтуерни програми свързани с учебната </a:t>
            </a:r>
            <a:r>
              <a:rPr lang="bg-BG" dirty="0" smtClean="0"/>
              <a:t>дейност</a:t>
            </a:r>
          </a:p>
          <a:p>
            <a:pPr marL="0" indent="0" algn="l">
              <a:buNone/>
            </a:pPr>
            <a:r>
              <a:rPr lang="en-US" dirty="0"/>
              <a:t>– </a:t>
            </a:r>
            <a:r>
              <a:rPr lang="bg-BG" dirty="0" smtClean="0"/>
              <a:t>Работа </a:t>
            </a:r>
            <a:r>
              <a:rPr lang="bg-BG" dirty="0"/>
              <a:t>с офис </a:t>
            </a:r>
            <a:r>
              <a:rPr lang="bg-BG" dirty="0" smtClean="0"/>
              <a:t>техника</a:t>
            </a:r>
          </a:p>
          <a:p>
            <a:pPr marL="0" indent="0" algn="l">
              <a:buNone/>
            </a:pPr>
            <a:r>
              <a:rPr lang="en-US" dirty="0"/>
              <a:t>– </a:t>
            </a:r>
            <a:r>
              <a:rPr lang="ru-RU" dirty="0"/>
              <a:t>Работа с аудио и визуална техника</a:t>
            </a:r>
            <a:r>
              <a:rPr lang="en-US" dirty="0" smtClean="0"/>
              <a:t> </a:t>
            </a:r>
            <a:endParaRPr lang="bg-BG" dirty="0" smtClean="0"/>
          </a:p>
          <a:p>
            <a:pPr marL="0" indent="0" algn="l">
              <a:buNone/>
            </a:pPr>
            <a:r>
              <a:rPr lang="en-US" dirty="0"/>
              <a:t>– </a:t>
            </a:r>
            <a:r>
              <a:rPr lang="ru-RU" dirty="0"/>
              <a:t>Умения за създаване на визитки, презентации, флаери, колажи, постери, и др.</a:t>
            </a:r>
            <a:r>
              <a:rPr lang="en-US" dirty="0" smtClean="0"/>
              <a:t> </a:t>
            </a:r>
            <a:endParaRPr lang="bg-BG" dirty="0"/>
          </a:p>
          <a:p>
            <a:pPr marL="0" indent="0" algn="l">
              <a:buNone/>
            </a:pPr>
            <a:r>
              <a:rPr lang="en-US" dirty="0" smtClean="0"/>
              <a:t> </a:t>
            </a:r>
            <a:endParaRPr lang="bg-BG" dirty="0"/>
          </a:p>
          <a:p>
            <a:pPr marL="0" indent="0" algn="l">
              <a:buNone/>
            </a:pPr>
            <a:endParaRPr lang="bg-B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8133" y="1398897"/>
            <a:ext cx="4041775" cy="328248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/>
              <a:t>Социални </a:t>
            </a:r>
            <a:r>
              <a:rPr lang="ru-RU" dirty="0" smtClean="0"/>
              <a:t>умения:</a:t>
            </a:r>
          </a:p>
          <a:p>
            <a:pPr marL="0" indent="0" algn="l">
              <a:buNone/>
            </a:pPr>
            <a:r>
              <a:rPr lang="ru-RU" dirty="0" smtClean="0"/>
              <a:t> </a:t>
            </a:r>
            <a:r>
              <a:rPr lang="ru-RU" dirty="0"/>
              <a:t>– Много добра комуникация с родители и деца </a:t>
            </a:r>
            <a:r>
              <a:rPr lang="ru-RU" dirty="0" smtClean="0"/>
              <a:t>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Добра работа в екип </a:t>
            </a:r>
            <a:r>
              <a:rPr lang="ru-RU" dirty="0" smtClean="0"/>
              <a:t>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Лоялност </a:t>
            </a:r>
            <a:r>
              <a:rPr lang="ru-RU" dirty="0" smtClean="0"/>
              <a:t>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Отговорност </a:t>
            </a:r>
            <a:r>
              <a:rPr lang="ru-RU" dirty="0" smtClean="0"/>
              <a:t>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Коректност </a:t>
            </a:r>
            <a:r>
              <a:rPr lang="ru-RU" dirty="0" smtClean="0"/>
              <a:t>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Добри организационни </a:t>
            </a:r>
            <a:r>
              <a:rPr lang="ru-RU" dirty="0" smtClean="0"/>
              <a:t>способности;</a:t>
            </a:r>
          </a:p>
          <a:p>
            <a:pPr marL="0" indent="0" algn="l">
              <a:buNone/>
            </a:pPr>
            <a:r>
              <a:rPr lang="ru-RU" dirty="0" smtClean="0"/>
              <a:t>– </a:t>
            </a:r>
            <a:r>
              <a:rPr lang="ru-RU" dirty="0"/>
              <a:t>Уважение и стимулиране индивидуалността на всяко дете </a:t>
            </a:r>
            <a:r>
              <a:rPr lang="ru-RU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73393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6500"/>
            <a:ext cx="8093365" cy="763525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Методи на преподаване</a:t>
            </a:r>
            <a:br>
              <a:rPr lang="ru-RU" dirty="0"/>
            </a:br>
            <a:endParaRPr lang="bg-B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0270" y="1070495"/>
            <a:ext cx="7443020" cy="3186871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• </a:t>
            </a:r>
            <a:r>
              <a:rPr lang="ru-RU" dirty="0" smtClean="0"/>
              <a:t>От </a:t>
            </a:r>
            <a:r>
              <a:rPr lang="ru-RU" dirty="0"/>
              <a:t>изключителна </a:t>
            </a:r>
            <a:r>
              <a:rPr lang="ru-RU" dirty="0" smtClean="0"/>
              <a:t>важност </a:t>
            </a:r>
            <a:r>
              <a:rPr lang="ru-RU" dirty="0"/>
              <a:t>за мен е </a:t>
            </a:r>
            <a:r>
              <a:rPr lang="ru-RU" dirty="0" smtClean="0"/>
              <a:t>индивидуалният</a:t>
            </a:r>
            <a:endParaRPr lang="ru-RU" dirty="0"/>
          </a:p>
          <a:p>
            <a:pPr algn="l"/>
            <a:r>
              <a:rPr lang="ru-RU" dirty="0"/>
              <a:t>подход към всяко дете.</a:t>
            </a:r>
          </a:p>
          <a:p>
            <a:pPr algn="l"/>
            <a:r>
              <a:rPr lang="ru-RU" dirty="0"/>
              <a:t>• Предвид нагледно-образното мислене на децата,</a:t>
            </a:r>
          </a:p>
          <a:p>
            <a:pPr algn="l"/>
            <a:r>
              <a:rPr lang="ru-RU" dirty="0"/>
              <a:t>наблюдението и демонстрацията са </a:t>
            </a:r>
            <a:r>
              <a:rPr lang="ru-RU" dirty="0" smtClean="0"/>
              <a:t>водещи методи </a:t>
            </a:r>
            <a:r>
              <a:rPr lang="ru-RU" dirty="0"/>
              <a:t>в моята педагогическа дейност, за </a:t>
            </a:r>
            <a:r>
              <a:rPr lang="ru-RU" dirty="0" smtClean="0"/>
              <a:t>която наблягам </a:t>
            </a:r>
            <a:r>
              <a:rPr lang="ru-RU" dirty="0"/>
              <a:t>на презентации и демонстрации.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8869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87" y="475591"/>
            <a:ext cx="8093365" cy="763525"/>
          </a:xfrm>
        </p:spPr>
        <p:txBody>
          <a:bodyPr>
            <a:noAutofit/>
          </a:bodyPr>
          <a:lstStyle/>
          <a:p>
            <a:r>
              <a:rPr lang="ru-RU" sz="2800" dirty="0"/>
              <a:t>Методи за обратна връзка</a:t>
            </a:r>
            <a:br>
              <a:rPr lang="ru-RU" sz="2800" dirty="0"/>
            </a:br>
            <a:endParaRPr lang="bg-BG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718" y="588716"/>
            <a:ext cx="5962244" cy="3059052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• </a:t>
            </a:r>
            <a:r>
              <a:rPr lang="ru-RU" dirty="0" smtClean="0"/>
              <a:t>Анкети </a:t>
            </a:r>
            <a:r>
              <a:rPr lang="ru-RU" dirty="0"/>
              <a:t>с </a:t>
            </a:r>
            <a:r>
              <a:rPr lang="ru-RU" dirty="0" smtClean="0"/>
              <a:t>родители;</a:t>
            </a:r>
            <a:endParaRPr lang="ru-RU" dirty="0"/>
          </a:p>
          <a:p>
            <a:pPr algn="l"/>
            <a:r>
              <a:rPr lang="ru-RU" dirty="0"/>
              <a:t>• </a:t>
            </a:r>
            <a:r>
              <a:rPr lang="ru-RU" dirty="0" smtClean="0"/>
              <a:t>Диагностика </a:t>
            </a:r>
            <a:r>
              <a:rPr lang="ru-RU" dirty="0"/>
              <a:t>Входно и Изходно </a:t>
            </a:r>
            <a:r>
              <a:rPr lang="ru-RU" dirty="0" smtClean="0"/>
              <a:t>ниво;</a:t>
            </a:r>
            <a:endParaRPr lang="ru-RU" dirty="0"/>
          </a:p>
          <a:p>
            <a:pPr algn="l"/>
            <a:r>
              <a:rPr lang="ru-RU" dirty="0"/>
              <a:t>• Консултации и неформални разговори с </a:t>
            </a:r>
            <a:r>
              <a:rPr lang="ru-RU" dirty="0" smtClean="0"/>
              <a:t>родители при </a:t>
            </a:r>
            <a:r>
              <a:rPr lang="ru-RU" dirty="0"/>
              <a:t>всяка възможност.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7592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152" y="249449"/>
            <a:ext cx="5608719" cy="763525"/>
          </a:xfrm>
        </p:spPr>
        <p:txBody>
          <a:bodyPr>
            <a:normAutofit/>
          </a:bodyPr>
          <a:lstStyle/>
          <a:p>
            <a:r>
              <a:rPr lang="ru-RU" sz="2800" dirty="0"/>
              <a:t>Дейности и </a:t>
            </a:r>
            <a:r>
              <a:rPr lang="ru-RU" sz="2800" dirty="0" smtClean="0"/>
              <a:t>мероприятия</a:t>
            </a:r>
            <a:endParaRPr lang="bg-BG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Посрещане на нова група</a:t>
            </a:r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991" y="2171700"/>
            <a:ext cx="1707356" cy="22764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bg-BG" dirty="0" smtClean="0"/>
              <a:t>Подготовка за „Великден“</a:t>
            </a:r>
            <a:endParaRPr lang="bg-BG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209" y="2171700"/>
            <a:ext cx="1707356" cy="2276475"/>
          </a:xfrm>
        </p:spPr>
      </p:pic>
    </p:spTree>
    <p:extLst>
      <p:ext uri="{BB962C8B-B14F-4D97-AF65-F5344CB8AC3E}">
        <p14:creationId xmlns:p14="http://schemas.microsoft.com/office/powerpoint/2010/main" val="703896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On-screen Show (16:9)</PresentationFormat>
  <Paragraphs>75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Aharoni</vt:lpstr>
      <vt:lpstr>Arial</vt:lpstr>
      <vt:lpstr>Calibri</vt:lpstr>
      <vt:lpstr>Office Theme</vt:lpstr>
      <vt:lpstr> Зоя Венциславова Жиянска</vt:lpstr>
      <vt:lpstr>Съдържание:</vt:lpstr>
      <vt:lpstr>Моето мото</vt:lpstr>
      <vt:lpstr>Образование</vt:lpstr>
      <vt:lpstr>Образование</vt:lpstr>
      <vt:lpstr>Сертификат</vt:lpstr>
      <vt:lpstr>Философия  на преподаването </vt:lpstr>
      <vt:lpstr>Трудов стаж</vt:lpstr>
      <vt:lpstr>Педагогическа дейност </vt:lpstr>
      <vt:lpstr>Лични умения </vt:lpstr>
      <vt:lpstr>Методи на преподаване </vt:lpstr>
      <vt:lpstr>Методи за обратна връзка </vt:lpstr>
      <vt:lpstr>Дейности и мероприятия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2022-09-17T14:56:17Z</dcterms:modified>
</cp:coreProperties>
</file>